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5"/>
  </p:notesMasterIdLst>
  <p:sldIdLst>
    <p:sldId id="257" r:id="rId2"/>
    <p:sldId id="258" r:id="rId3"/>
    <p:sldId id="260" r:id="rId4"/>
    <p:sldId id="261" r:id="rId5"/>
    <p:sldId id="262" r:id="rId6"/>
    <p:sldId id="259" r:id="rId7"/>
    <p:sldId id="263" r:id="rId8"/>
    <p:sldId id="264" r:id="rId9"/>
    <p:sldId id="265" r:id="rId10"/>
    <p:sldId id="267" r:id="rId11"/>
    <p:sldId id="266" r:id="rId12"/>
    <p:sldId id="304"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77" d="100"/>
          <a:sy n="77" d="100"/>
        </p:scale>
        <p:origin x="7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4A738598-CAE6-4486-AFEE-8CF47A59EDCA}" type="datetimeFigureOut">
              <a:rPr kumimoji="1" lang="ja-JP" altLang="en-US" smtClean="0"/>
              <a:t>2023/12/28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92116562-DF59-4514-B409-85F76E12F6FE}" type="slidenum">
              <a:rPr kumimoji="1" lang="ja-JP" altLang="en-US" smtClean="0"/>
              <a:t>‹#›</a:t>
            </a:fld>
            <a:endParaRPr kumimoji="1" lang="ja-JP" altLang="en-US"/>
          </a:p>
        </p:txBody>
      </p:sp>
    </p:spTree>
    <p:extLst>
      <p:ext uri="{BB962C8B-B14F-4D97-AF65-F5344CB8AC3E}">
        <p14:creationId xmlns:p14="http://schemas.microsoft.com/office/powerpoint/2010/main" val="1486970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611438" y="1057275"/>
            <a:ext cx="4127500" cy="285750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57878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182563" y="911225"/>
            <a:ext cx="6621463" cy="4584700"/>
          </a:xfrm>
          <a:ln/>
        </p:spPr>
      </p:sp>
      <p:sp>
        <p:nvSpPr>
          <p:cNvPr id="8196" name="Rectangle 3"/>
          <p:cNvSpPr>
            <a:spLocks noGrp="1" noChangeArrowheads="1"/>
          </p:cNvSpPr>
          <p:nvPr>
            <p:ph type="body" idx="1"/>
          </p:nvPr>
        </p:nvSpPr>
        <p:spPr>
          <a:xfrm>
            <a:off x="626893" y="5802298"/>
            <a:ext cx="4996108" cy="5501834"/>
          </a:xfrm>
          <a:noFill/>
          <a:ln/>
        </p:spPr>
        <p:txBody>
          <a:bodyPr/>
          <a:lstStyle/>
          <a:p>
            <a:pPr eaLnBrk="1" hangingPunct="1"/>
            <a:endParaRPr lang="ja-JP" altLang="ja-JP" dirty="0" smtClean="0">
              <a:ea typeface="ＭＳ Ｐ明朝" charset="-128"/>
            </a:endParaRPr>
          </a:p>
        </p:txBody>
      </p:sp>
      <p:sp>
        <p:nvSpPr>
          <p:cNvPr id="2" name="スライド番号プレースホルダー 1"/>
          <p:cNvSpPr>
            <a:spLocks noGrp="1"/>
          </p:cNvSpPr>
          <p:nvPr>
            <p:ph type="sldNum" sz="quarter" idx="10"/>
          </p:nvPr>
        </p:nvSpPr>
        <p:spPr/>
        <p:txBody>
          <a:bodyPr/>
          <a:lstStyle/>
          <a:p>
            <a:pPr defTabSz="834572">
              <a:defRPr/>
            </a:pPr>
            <a:fld id="{22B00ADB-677D-4A29-8A05-7DC4DD55161D}" type="slidenum">
              <a:rPr kumimoji="1" lang="ja-JP" altLang="en-US">
                <a:solidFill>
                  <a:prstClr val="white"/>
                </a:solidFill>
                <a:latin typeface="Calibri"/>
                <a:ea typeface="ＭＳ Ｐゴシック" panose="020B0600070205080204" pitchFamily="50" charset="-128"/>
              </a:rPr>
              <a:pPr defTabSz="834572">
                <a:defRPr/>
              </a:pPr>
              <a:t>1</a:t>
            </a:fld>
            <a:endParaRPr kumimoji="1" lang="ja-JP" altLang="en-US" dirty="0">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1774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2BC87EA-79CD-4FA4-B569-02A9706279C4}" type="datetime1">
              <a:rPr kumimoji="1" lang="ja-JP" altLang="en-US" smtClean="0"/>
              <a:t>2023/12/28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612322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F57C76B-054A-48E3-A202-F45333F6F939}" type="datetime1">
              <a:rPr kumimoji="1" lang="ja-JP" altLang="en-US" smtClean="0"/>
              <a:t>2023/12/28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878386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CA6B95-2CF0-47BE-82CE-FDA576958E06}" type="datetime1">
              <a:rPr kumimoji="1" lang="ja-JP" altLang="en-US" smtClean="0"/>
              <a:t>2023/12/28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98728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F9563C-0A32-4748-80AD-0B06A88BF5BD}" type="datetime1">
              <a:rPr kumimoji="1" lang="ja-JP" altLang="en-US" smtClean="0"/>
              <a:t>2023/12/28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55842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92534DE-92D9-44E0-93EC-1FDE6D76248F}" type="datetime1">
              <a:rPr kumimoji="1" lang="ja-JP" altLang="en-US" smtClean="0"/>
              <a:t>2023/12/28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0934638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28076D4-FDCB-419F-B152-1F8BB6FF942B}" type="datetime1">
              <a:rPr kumimoji="1" lang="ja-JP" altLang="en-US" smtClean="0"/>
              <a:t>2023/12/28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22759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8C8FC2-EB19-489E-8F3D-6A7861E6055D}" type="datetime1">
              <a:rPr kumimoji="1" lang="ja-JP" altLang="en-US" smtClean="0"/>
              <a:t>2023/12/28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776927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70770C8-AB95-4FD9-B6A1-FDA23FEDE5CE}" type="datetime1">
              <a:rPr kumimoji="1" lang="ja-JP" altLang="en-US" smtClean="0"/>
              <a:t>2023/12/28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3630664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2C419-78BF-4C70-9578-6F8167F37B54}" type="datetime1">
              <a:rPr kumimoji="1" lang="ja-JP" altLang="en-US" smtClean="0"/>
              <a:t>2023/12/28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42514706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DDAD9AA-3B46-476F-B02C-1543AD01E0C0}" type="datetime1">
              <a:rPr kumimoji="1" lang="ja-JP" altLang="en-US" smtClean="0"/>
              <a:t>2023/12/28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0950836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5E830BF-81C0-4008-B081-D918855B0277}" type="datetime1">
              <a:rPr kumimoji="1" lang="ja-JP" altLang="en-US" smtClean="0"/>
              <a:t>2023/12/28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859333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2B8F8-0A32-4393-A61E-1641109DA7E1}" type="datetime1">
              <a:rPr kumimoji="1" lang="ja-JP" altLang="en-US" smtClean="0"/>
              <a:t>2023/12/28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366011"/>
            <a:ext cx="2228850" cy="365125"/>
          </a:xfrm>
          <a:prstGeom prst="rect">
            <a:avLst/>
          </a:prstGeom>
        </p:spPr>
        <p:txBody>
          <a:bodyPr vert="horz" lIns="91440" tIns="45720" rIns="91440" bIns="45720" rtlCol="0" anchor="ctr"/>
          <a:lstStyle>
            <a:lvl1pPr algn="r">
              <a:defRPr sz="2000">
                <a:solidFill>
                  <a:schemeClr val="bg2">
                    <a:lumMod val="75000"/>
                  </a:schemeClr>
                </a:solidFill>
              </a:defRPr>
            </a:lvl1pPr>
          </a:lstStyle>
          <a:p>
            <a:fld id="{5FDC80E2-0CF7-4C87-A11F-BFF46BB3081E}" type="slidenum">
              <a:rPr kumimoji="1" lang="ja-JP" altLang="en-US" smtClean="0"/>
              <a:pPr/>
              <a:t>‹#›</a:t>
            </a:fld>
            <a:endParaRPr kumimoji="1" lang="ja-JP" altLang="en-US" dirty="0"/>
          </a:p>
        </p:txBody>
      </p:sp>
    </p:spTree>
    <p:extLst>
      <p:ext uri="{BB962C8B-B14F-4D97-AF65-F5344CB8AC3E}">
        <p14:creationId xmlns:p14="http://schemas.microsoft.com/office/powerpoint/2010/main" val="410628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f.hokkaido.lg.jp/index.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11"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8"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1"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2"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3"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54"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5"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6"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2"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3"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4"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5"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6"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7"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sp>
        <p:nvSpPr>
          <p:cNvPr id="5" name="テキスト ボックス 4"/>
          <p:cNvSpPr txBox="1"/>
          <p:nvPr/>
        </p:nvSpPr>
        <p:spPr>
          <a:xfrm>
            <a:off x="615950" y="3092261"/>
            <a:ext cx="9004299" cy="523220"/>
          </a:xfrm>
          <a:prstGeom prst="rect">
            <a:avLst/>
          </a:prstGeom>
          <a:noFill/>
        </p:spPr>
        <p:txBody>
          <a:bodyPr wrap="square" rtlCol="0">
            <a:spAutoFit/>
          </a:bodyPr>
          <a:lstStyle/>
          <a:p>
            <a:pPr algn="ctr"/>
            <a:r>
              <a:rPr lang="ja-JP" altLang="en-US" sz="2800" b="1" dirty="0" smtClean="0">
                <a:solidFill>
                  <a:schemeClr val="tx1">
                    <a:lumMod val="75000"/>
                    <a:lumOff val="25000"/>
                  </a:schemeClr>
                </a:solidFill>
                <a:latin typeface="游ゴシック" panose="020B0400000000000000" pitchFamily="50" charset="-128"/>
                <a:ea typeface="游ゴシック" panose="020B0400000000000000" pitchFamily="50" charset="-128"/>
              </a:rPr>
              <a:t>次期「北海道医療計画」（素案）について</a:t>
            </a:r>
            <a:endPar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4754764" y="5936575"/>
            <a:ext cx="4485103" cy="338554"/>
          </a:xfrm>
          <a:prstGeom prst="rect">
            <a:avLst/>
          </a:prstGeom>
          <a:noFill/>
        </p:spPr>
        <p:txBody>
          <a:bodyPr wrap="square" rtlCol="0">
            <a:spAutoFit/>
          </a:bodyPr>
          <a:lstStyle/>
          <a:p>
            <a:r>
              <a:rPr lang="ja-JP" altLang="en-US" sz="1600" b="1" dirty="0" smtClean="0">
                <a:solidFill>
                  <a:schemeClr val="bg2">
                    <a:lumMod val="25000"/>
                  </a:schemeClr>
                </a:solidFill>
                <a:latin typeface="游ゴシック" panose="020B0400000000000000" pitchFamily="50" charset="-128"/>
                <a:ea typeface="游ゴシック" panose="020B0400000000000000" pitchFamily="50" charset="-128"/>
                <a:cs typeface="メイリオ" panose="020B0604030504040204" pitchFamily="50" charset="-128"/>
              </a:rPr>
              <a:t>北海道保健福祉部地域医療推進局地域医療課</a:t>
            </a:r>
            <a:endParaRPr lang="en-US" altLang="ja-JP" sz="1600" b="1" dirty="0">
              <a:solidFill>
                <a:schemeClr val="bg2">
                  <a:lumMod val="25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9" name="Picture 2" descr="北海道">
            <a:hlinkClick r:id="rId3" tooltip="トップページに戻ります。"/>
          </p:cNvPr>
          <p:cNvPicPr>
            <a:picLocks noChangeAspect="1" noChangeArrowheads="1"/>
          </p:cNvPicPr>
          <p:nvPr/>
        </p:nvPicPr>
        <p:blipFill>
          <a:blip r:embed="rId4" cstate="print"/>
          <a:srcRect/>
          <a:stretch>
            <a:fillRect/>
          </a:stretch>
        </p:blipFill>
        <p:spPr bwMode="auto">
          <a:xfrm>
            <a:off x="873270" y="504497"/>
            <a:ext cx="937128" cy="390470"/>
          </a:xfrm>
          <a:prstGeom prst="rect">
            <a:avLst/>
          </a:prstGeom>
          <a:noFill/>
        </p:spPr>
      </p:pic>
      <p:sp>
        <p:nvSpPr>
          <p:cNvPr id="78" name="テキスト ボックス 77"/>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p:cNvSpPr txBox="1"/>
          <p:nvPr/>
        </p:nvSpPr>
        <p:spPr>
          <a:xfrm>
            <a:off x="8481237" y="504497"/>
            <a:ext cx="1130533" cy="338554"/>
          </a:xfrm>
          <a:prstGeom prst="rect">
            <a:avLst/>
          </a:prstGeom>
          <a:solidFill>
            <a:schemeClr val="bg1"/>
          </a:solidFill>
          <a:ln>
            <a:solidFill>
              <a:schemeClr val="tx1"/>
            </a:solidFill>
          </a:ln>
        </p:spPr>
        <p:txBody>
          <a:bodyPr wrap="square" rtlCol="0">
            <a:spAutoFit/>
          </a:bodyPr>
          <a:lstStyle/>
          <a:p>
            <a:pPr algn="ctr"/>
            <a:r>
              <a:rPr kumimoji="1" lang="ja-JP" altLang="en-US" sz="1600" b="1" dirty="0" smtClean="0">
                <a:latin typeface="ＭＳ ゴシック" panose="020B0609070205080204" pitchFamily="49" charset="-128"/>
                <a:ea typeface="ＭＳ ゴシック" panose="020B0609070205080204" pitchFamily="49" charset="-128"/>
              </a:rPr>
              <a:t>資料２</a:t>
            </a:r>
            <a:endParaRPr kumimoji="1" lang="ja-JP" altLang="en-US" sz="16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99633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第３章</a:t>
            </a:r>
            <a:endParaRPr kumimoji="1" lang="en-US" altLang="ja-JP" sz="2800" b="1" dirty="0" smtClean="0"/>
          </a:p>
          <a:p>
            <a:pPr algn="ctr"/>
            <a:endParaRPr kumimoji="1" lang="en-US" altLang="ja-JP" sz="2800" b="1" dirty="0"/>
          </a:p>
          <a:p>
            <a:pPr algn="ctr"/>
            <a:r>
              <a:rPr kumimoji="1" lang="ja-JP" altLang="en-US" sz="2800" b="1" dirty="0" smtClean="0"/>
              <a:t>５疾病・６事業及び在宅医療の医療連携体制の構築</a:t>
            </a:r>
            <a:endParaRPr kumimoji="1" lang="ja-JP" altLang="en-US" b="1" dirty="0"/>
          </a:p>
        </p:txBody>
      </p:sp>
      <p:grpSp>
        <p:nvGrpSpPr>
          <p:cNvPr id="5"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6"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8"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9"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1"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2"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3"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4" name="テキスト ボックス 73"/>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9</a:t>
            </a:fld>
            <a:endParaRPr kumimoji="1" lang="ja-JP" altLang="en-US"/>
          </a:p>
        </p:txBody>
      </p:sp>
    </p:spTree>
    <p:extLst>
      <p:ext uri="{BB962C8B-B14F-4D97-AF65-F5344CB8AC3E}">
        <p14:creationId xmlns:p14="http://schemas.microsoft.com/office/powerpoint/2010/main" val="2014304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第３章第１節　趣旨等</a:t>
            </a:r>
            <a:endParaRPr kumimoji="1" lang="ja-JP" altLang="en-US" b="1" dirty="0">
              <a:solidFill>
                <a:schemeClr val="bg1"/>
              </a:solidFill>
            </a:endParaRPr>
          </a:p>
        </p:txBody>
      </p:sp>
      <p:grpSp>
        <p:nvGrpSpPr>
          <p:cNvPr id="3" name="グループ化 2"/>
          <p:cNvGrpSpPr/>
          <p:nvPr/>
        </p:nvGrpSpPr>
        <p:grpSpPr>
          <a:xfrm>
            <a:off x="134754" y="466088"/>
            <a:ext cx="9692641" cy="6082485"/>
            <a:chOff x="51659" y="610489"/>
            <a:chExt cx="6882193" cy="6082485"/>
          </a:xfrm>
        </p:grpSpPr>
        <p:sp>
          <p:nvSpPr>
            <p:cNvPr id="8" name="テキスト ボックス 7"/>
            <p:cNvSpPr txBox="1"/>
            <p:nvPr/>
          </p:nvSpPr>
          <p:spPr>
            <a:xfrm>
              <a:off x="305750" y="1100956"/>
              <a:ext cx="6539254" cy="2676525"/>
            </a:xfrm>
            <a:prstGeom prst="snip1Rect">
              <a:avLst/>
            </a:prstGeom>
            <a:noFill/>
            <a:ln w="57150">
              <a:solidFill>
                <a:schemeClr val="accent5">
                  <a:lumMod val="50000"/>
                </a:schemeClr>
              </a:solidFill>
            </a:ln>
          </p:spPr>
          <p:txBody>
            <a:bodyPr wrap="square" rtlCol="0" anchor="ctr">
              <a:spAutoFit/>
            </a:bodyPr>
            <a:lstStyle/>
            <a:p>
              <a:r>
                <a:rPr kumimoji="1" lang="ja-JP" altLang="en-US" sz="1400" dirty="0" smtClean="0"/>
                <a:t>○</a:t>
              </a:r>
              <a:r>
                <a:rPr kumimoji="1" lang="ja-JP" altLang="en-US" sz="1400" dirty="0"/>
                <a:t>　</a:t>
              </a:r>
              <a:r>
                <a:rPr kumimoji="1" lang="ja-JP" altLang="en-US" sz="1400" dirty="0" smtClean="0"/>
                <a:t>医師や看護師を始めとする医療従事者が不足している</a:t>
              </a:r>
              <a:endParaRPr kumimoji="1" lang="en-US" altLang="ja-JP" sz="1400" dirty="0" smtClean="0"/>
            </a:p>
            <a:p>
              <a:endParaRPr kumimoji="1" lang="en-US" altLang="ja-JP" sz="1400" dirty="0"/>
            </a:p>
            <a:p>
              <a:r>
                <a:rPr kumimoji="1" lang="ja-JP" altLang="en-US" sz="1400" dirty="0" smtClean="0"/>
                <a:t>○　診療報酬改定や物価高騰、新型コロナウイルス感染症の影響等に伴い、自治体病院を始め医療機関の経営</a:t>
              </a:r>
              <a:endParaRPr kumimoji="1" lang="en-US" altLang="ja-JP" sz="1400" dirty="0" smtClean="0"/>
            </a:p>
            <a:p>
              <a:r>
                <a:rPr kumimoji="1" lang="ja-JP" altLang="en-US" sz="1400" dirty="0" smtClean="0"/>
                <a:t>　は厳しい状況にある</a:t>
              </a:r>
              <a:endParaRPr kumimoji="1" lang="en-US" altLang="ja-JP" sz="1400" dirty="0" smtClean="0"/>
            </a:p>
            <a:p>
              <a:endParaRPr kumimoji="1" lang="en-US" altLang="ja-JP" sz="1400" dirty="0"/>
            </a:p>
            <a:p>
              <a:r>
                <a:rPr kumimoji="1" lang="ja-JP" altLang="en-US" sz="1400" dirty="0" smtClean="0"/>
                <a:t>○　全ての圏域において既に基準病床数を超えており、新たに医療機関を設置して入院医療に係る医療提供体</a:t>
              </a:r>
              <a:endParaRPr kumimoji="1" lang="en-US" altLang="ja-JP" sz="1400" dirty="0" smtClean="0"/>
            </a:p>
            <a:p>
              <a:r>
                <a:rPr kumimoji="1" lang="ja-JP" altLang="en-US" sz="1400" dirty="0" smtClean="0"/>
                <a:t>　制の整備を図ることは困難</a:t>
              </a:r>
              <a:endParaRPr kumimoji="1" lang="en-US" altLang="ja-JP" sz="1400" dirty="0" smtClean="0"/>
            </a:p>
            <a:p>
              <a:endParaRPr kumimoji="1" lang="en-US" altLang="ja-JP" sz="1400" dirty="0"/>
            </a:p>
            <a:p>
              <a:r>
                <a:rPr kumimoji="1" lang="ja-JP" altLang="en-US" sz="1400" dirty="0" smtClean="0"/>
                <a:t>○　現在ある医療資源を有効に活用していくことが必要であり、医療機関がそれぞれの専門性を発揮しながら　</a:t>
              </a:r>
              <a:endParaRPr kumimoji="1" lang="en-US" altLang="ja-JP" sz="1400" dirty="0" smtClean="0"/>
            </a:p>
            <a:p>
              <a:r>
                <a:rPr kumimoji="1" lang="ja-JP" altLang="en-US" sz="1400" dirty="0" smtClean="0"/>
                <a:t>　機能を分担し、連携して地域に医療を提供していくことが求められる。</a:t>
              </a:r>
              <a:endParaRPr kumimoji="1" lang="en-US" altLang="ja-JP" sz="1400" dirty="0" smtClean="0"/>
            </a:p>
            <a:p>
              <a:endParaRPr kumimoji="1" lang="en-US" altLang="ja-JP" sz="1400" dirty="0" smtClean="0"/>
            </a:p>
          </p:txBody>
        </p:sp>
        <p:sp>
          <p:nvSpPr>
            <p:cNvPr id="2" name="正方形/長方形 1"/>
            <p:cNvSpPr/>
            <p:nvPr/>
          </p:nvSpPr>
          <p:spPr>
            <a:xfrm>
              <a:off x="51659" y="610489"/>
              <a:ext cx="6882193" cy="6082485"/>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10</a:t>
            </a:fld>
            <a:endParaRPr kumimoji="1" lang="ja-JP" altLang="en-US" dirty="0"/>
          </a:p>
        </p:txBody>
      </p:sp>
      <p:sp>
        <p:nvSpPr>
          <p:cNvPr id="16" name="テキスト ボックス 15"/>
          <p:cNvSpPr txBox="1"/>
          <p:nvPr/>
        </p:nvSpPr>
        <p:spPr>
          <a:xfrm>
            <a:off x="492607" y="4609652"/>
            <a:ext cx="9209658" cy="1138654"/>
          </a:xfrm>
          <a:prstGeom prst="snip2DiagRect">
            <a:avLst/>
          </a:prstGeom>
          <a:noFill/>
          <a:ln w="57150">
            <a:solidFill>
              <a:schemeClr val="accent2"/>
            </a:solidFill>
          </a:ln>
        </p:spPr>
        <p:txBody>
          <a:bodyPr wrap="square" rtlCol="0">
            <a:spAutoFit/>
          </a:bodyPr>
          <a:lstStyle/>
          <a:p>
            <a:r>
              <a:rPr kumimoji="1" lang="ja-JP" altLang="en-US" sz="1400" b="1" dirty="0" smtClean="0"/>
              <a:t>○</a:t>
            </a:r>
            <a:r>
              <a:rPr kumimoji="1" lang="ja-JP" altLang="en-US" sz="1400" b="1" dirty="0"/>
              <a:t>　</a:t>
            </a:r>
            <a:r>
              <a:rPr kumimoji="1" lang="ja-JP" altLang="en-US" sz="1400" dirty="0" smtClean="0"/>
              <a:t>本計画においては、</a:t>
            </a:r>
            <a:r>
              <a:rPr kumimoji="1" lang="ja-JP" altLang="en-US" sz="1400" b="1" u="sng" dirty="0" smtClean="0"/>
              <a:t>医療機関の連携により、急性期から在宅医療までの切れ目のない医療サービスを効率</a:t>
            </a:r>
            <a:endParaRPr kumimoji="1" lang="en-US" altLang="ja-JP" sz="1400" b="1" u="sng" dirty="0" smtClean="0"/>
          </a:p>
          <a:p>
            <a:r>
              <a:rPr kumimoji="1" lang="ja-JP" altLang="en-US" sz="1400" b="1" dirty="0" smtClean="0"/>
              <a:t>　</a:t>
            </a:r>
            <a:r>
              <a:rPr kumimoji="1" lang="ja-JP" altLang="en-US" sz="1400" b="1" u="sng" dirty="0" smtClean="0"/>
              <a:t>的かつ継続的に提供</a:t>
            </a:r>
            <a:r>
              <a:rPr kumimoji="1" lang="ja-JP" altLang="en-US" sz="1400" dirty="0" smtClean="0"/>
              <a:t>し、患者が可能な限り早期に居宅等での生活に戻り、退院後においても継続して適切な</a:t>
            </a:r>
            <a:endParaRPr kumimoji="1" lang="en-US" altLang="ja-JP" sz="1400" dirty="0" smtClean="0"/>
          </a:p>
          <a:p>
            <a:r>
              <a:rPr kumimoji="1" lang="ja-JP" altLang="en-US" sz="1400" dirty="0" smtClean="0"/>
              <a:t>　医療を受けることができるよう、また、在宅医療の充実により生活の質が向上するよう、</a:t>
            </a:r>
            <a:r>
              <a:rPr kumimoji="1" lang="ja-JP" altLang="en-US" sz="1400" b="1" u="sng" dirty="0" smtClean="0"/>
              <a:t>医療連携体制の構</a:t>
            </a:r>
            <a:endParaRPr kumimoji="1" lang="en-US" altLang="ja-JP" sz="1400" b="1" u="sng" dirty="0" smtClean="0"/>
          </a:p>
          <a:p>
            <a:r>
              <a:rPr kumimoji="1" lang="ja-JP" altLang="en-US" sz="1400" b="1" dirty="0" smtClean="0"/>
              <a:t>　</a:t>
            </a:r>
            <a:r>
              <a:rPr kumimoji="1" lang="ja-JP" altLang="en-US" sz="1400" b="1" u="sng" dirty="0" smtClean="0"/>
              <a:t>築に取り組む</a:t>
            </a:r>
            <a:r>
              <a:rPr kumimoji="1" lang="ja-JP" altLang="en-US" sz="1400" dirty="0" smtClean="0"/>
              <a:t>。</a:t>
            </a:r>
            <a:endParaRPr kumimoji="1" lang="en-US" altLang="ja-JP" sz="1400" dirty="0" smtClean="0"/>
          </a:p>
        </p:txBody>
      </p:sp>
      <p:sp>
        <p:nvSpPr>
          <p:cNvPr id="17" name="二等辺三角形 16"/>
          <p:cNvSpPr/>
          <p:nvPr/>
        </p:nvSpPr>
        <p:spPr>
          <a:xfrm rot="10800000">
            <a:off x="4477036" y="3838432"/>
            <a:ext cx="1240800" cy="4197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92607" y="4240320"/>
            <a:ext cx="1164657" cy="369332"/>
          </a:xfrm>
          <a:prstGeom prst="rect">
            <a:avLst/>
          </a:prstGeom>
          <a:solidFill>
            <a:schemeClr val="accent2"/>
          </a:solidFill>
        </p:spPr>
        <p:txBody>
          <a:bodyPr wrap="square" rtlCol="0">
            <a:spAutoFit/>
          </a:bodyPr>
          <a:lstStyle/>
          <a:p>
            <a:pPr algn="ctr"/>
            <a:r>
              <a:rPr kumimoji="1" lang="ja-JP" altLang="en-US" b="1" dirty="0" smtClean="0">
                <a:solidFill>
                  <a:schemeClr val="bg1"/>
                </a:solidFill>
              </a:rPr>
              <a:t>方向性</a:t>
            </a:r>
            <a:endParaRPr kumimoji="1" lang="ja-JP" altLang="en-US" b="1" dirty="0">
              <a:solidFill>
                <a:schemeClr val="bg1"/>
              </a:solidFill>
            </a:endParaRPr>
          </a:p>
        </p:txBody>
      </p:sp>
      <p:sp>
        <p:nvSpPr>
          <p:cNvPr id="20" name="テキスト ボックス 19"/>
          <p:cNvSpPr txBox="1"/>
          <p:nvPr/>
        </p:nvSpPr>
        <p:spPr>
          <a:xfrm>
            <a:off x="483370" y="621197"/>
            <a:ext cx="1164657"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現状認識</a:t>
            </a:r>
            <a:endParaRPr kumimoji="1" lang="ja-JP" altLang="en-US" b="1" dirty="0">
              <a:solidFill>
                <a:schemeClr val="bg1"/>
              </a:solidFill>
            </a:endParaRPr>
          </a:p>
        </p:txBody>
      </p:sp>
    </p:spTree>
    <p:extLst>
      <p:ext uri="{BB962C8B-B14F-4D97-AF65-F5344CB8AC3E}">
        <p14:creationId xmlns:p14="http://schemas.microsoft.com/office/powerpoint/2010/main" val="3786306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第３章第２節　がんの医療連携体制</a:t>
            </a:r>
            <a:endParaRPr kumimoji="1" lang="ja-JP" altLang="en-US" b="1" dirty="0">
              <a:solidFill>
                <a:schemeClr val="bg1"/>
              </a:solidFill>
            </a:endParaRPr>
          </a:p>
        </p:txBody>
      </p:sp>
      <p:sp>
        <p:nvSpPr>
          <p:cNvPr id="7" name="テキスト ボックス 6"/>
          <p:cNvSpPr txBox="1"/>
          <p:nvPr/>
        </p:nvSpPr>
        <p:spPr>
          <a:xfrm>
            <a:off x="6445249" y="369332"/>
            <a:ext cx="3476983"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関連計画：「北海道がん対策推進計画」</a:t>
            </a:r>
            <a:endParaRPr kumimoji="1" lang="ja-JP" altLang="en-US" sz="1400" b="1" dirty="0"/>
          </a:p>
        </p:txBody>
      </p:sp>
      <p:pic>
        <p:nvPicPr>
          <p:cNvPr id="13" name="図 12"/>
          <p:cNvPicPr>
            <a:picLocks noChangeAspect="1"/>
          </p:cNvPicPr>
          <p:nvPr/>
        </p:nvPicPr>
        <p:blipFill>
          <a:blip r:embed="rId2"/>
          <a:stretch>
            <a:fillRect/>
          </a:stretch>
        </p:blipFill>
        <p:spPr>
          <a:xfrm>
            <a:off x="4938161" y="1438442"/>
            <a:ext cx="4984071" cy="5187964"/>
          </a:xfrm>
          <a:prstGeom prst="rect">
            <a:avLst/>
          </a:prstGeom>
        </p:spPr>
      </p:pic>
      <p:sp>
        <p:nvSpPr>
          <p:cNvPr id="14" name="テキスト ボックス 13"/>
          <p:cNvSpPr txBox="1"/>
          <p:nvPr/>
        </p:nvSpPr>
        <p:spPr>
          <a:xfrm>
            <a:off x="5010448" y="1000809"/>
            <a:ext cx="4832349" cy="307777"/>
          </a:xfrm>
          <a:prstGeom prst="rect">
            <a:avLst/>
          </a:prstGeom>
          <a:noFill/>
          <a:ln w="28575">
            <a:solidFill>
              <a:schemeClr val="tx1"/>
            </a:solidFill>
          </a:ln>
        </p:spPr>
        <p:txBody>
          <a:bodyPr wrap="square" rtlCol="0">
            <a:spAutoFit/>
          </a:bodyPr>
          <a:lstStyle/>
          <a:p>
            <a:pPr algn="ctr"/>
            <a:r>
              <a:rPr kumimoji="1" lang="ja-JP" altLang="en-US" sz="1400" b="1" dirty="0" smtClean="0"/>
              <a:t>がんの医療連携体制</a:t>
            </a:r>
            <a:endParaRPr kumimoji="1" lang="ja-JP" altLang="en-US" sz="1400" b="1" dirty="0"/>
          </a:p>
        </p:txBody>
      </p:sp>
      <p:grpSp>
        <p:nvGrpSpPr>
          <p:cNvPr id="3" name="グループ化 2"/>
          <p:cNvGrpSpPr/>
          <p:nvPr/>
        </p:nvGrpSpPr>
        <p:grpSpPr>
          <a:xfrm>
            <a:off x="51658" y="610489"/>
            <a:ext cx="4886503" cy="6082485"/>
            <a:chOff x="51658" y="610489"/>
            <a:chExt cx="4886503" cy="6082485"/>
          </a:xfrm>
        </p:grpSpPr>
        <p:sp>
          <p:nvSpPr>
            <p:cNvPr id="9" name="テキスト ボックス 8"/>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8" name="テキスト ボックス 17"/>
            <p:cNvSpPr txBox="1"/>
            <p:nvPr/>
          </p:nvSpPr>
          <p:spPr>
            <a:xfrm>
              <a:off x="67254" y="3600329"/>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6" name="テキスト ボックス 5"/>
            <p:cNvSpPr txBox="1"/>
            <p:nvPr/>
          </p:nvSpPr>
          <p:spPr>
            <a:xfrm>
              <a:off x="54712" y="217033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8" name="テキスト ボックス 7"/>
            <p:cNvSpPr txBox="1"/>
            <p:nvPr/>
          </p:nvSpPr>
          <p:spPr>
            <a:xfrm>
              <a:off x="51659" y="942622"/>
              <a:ext cx="4855313" cy="1169551"/>
            </a:xfrm>
            <a:prstGeom prst="rect">
              <a:avLst/>
            </a:prstGeom>
            <a:noFill/>
            <a:ln>
              <a:noFill/>
            </a:ln>
          </p:spPr>
          <p:txBody>
            <a:bodyPr wrap="square" rtlCol="0">
              <a:spAutoFit/>
            </a:bodyPr>
            <a:lstStyle/>
            <a:p>
              <a:r>
                <a:rPr kumimoji="1" lang="ja-JP" altLang="en-US" sz="1400" b="1" dirty="0"/>
                <a:t>　</a:t>
              </a:r>
              <a:r>
                <a:rPr kumimoji="1" lang="ja-JP" altLang="en-US" sz="1400" dirty="0"/>
                <a:t>がんは、本道における死因の第１位であり、令和３年には、２万１３６人が死亡しており、死亡全体の約３割を</a:t>
              </a:r>
              <a:r>
                <a:rPr kumimoji="1" lang="ja-JP" altLang="en-US" sz="1400" dirty="0" smtClean="0"/>
                <a:t>占めている</a:t>
              </a:r>
              <a:r>
                <a:rPr kumimoji="1" lang="ja-JP" altLang="en-US" sz="1400" dirty="0"/>
                <a:t>。このため、持続可能ながん医療の提供を目指すとともに、がんの予防及びがんの早期発見など、がん対策の総合的な推進により、死亡者数を減少させることが必要。</a:t>
              </a:r>
              <a:endParaRPr kumimoji="1" lang="en-US" altLang="ja-JP" sz="1400" dirty="0"/>
            </a:p>
          </p:txBody>
        </p:sp>
        <p:sp>
          <p:nvSpPr>
            <p:cNvPr id="10" name="テキスト ボックス 9"/>
            <p:cNvSpPr txBox="1"/>
            <p:nvPr/>
          </p:nvSpPr>
          <p:spPr>
            <a:xfrm>
              <a:off x="54712" y="2493960"/>
              <a:ext cx="4800601" cy="954107"/>
            </a:xfrm>
            <a:prstGeom prst="rect">
              <a:avLst/>
            </a:prstGeom>
            <a:noFill/>
          </p:spPr>
          <p:txBody>
            <a:bodyPr wrap="square" rtlCol="0">
              <a:spAutoFit/>
            </a:bodyPr>
            <a:lstStyle/>
            <a:p>
              <a:pPr lvl="0"/>
              <a:r>
                <a:rPr kumimoji="1" lang="ja-JP" altLang="en-US" sz="1400" dirty="0">
                  <a:solidFill>
                    <a:prstClr val="black"/>
                  </a:solidFill>
                </a:rPr>
                <a:t>○　がん検診受診率の向上</a:t>
              </a:r>
              <a:endParaRPr kumimoji="1" lang="en-US" altLang="ja-JP" sz="1400" dirty="0">
                <a:solidFill>
                  <a:prstClr val="black"/>
                </a:solidFill>
              </a:endParaRPr>
            </a:p>
            <a:p>
              <a:pPr lvl="0"/>
              <a:r>
                <a:rPr kumimoji="1" lang="ja-JP" altLang="en-US" sz="1400" dirty="0">
                  <a:solidFill>
                    <a:prstClr val="black"/>
                  </a:solidFill>
                </a:rPr>
                <a:t>○　喫煙率の減少</a:t>
              </a:r>
              <a:endParaRPr kumimoji="1" lang="en-US" altLang="ja-JP" sz="1400" dirty="0">
                <a:solidFill>
                  <a:prstClr val="black"/>
                </a:solidFill>
              </a:endParaRPr>
            </a:p>
            <a:p>
              <a:pPr lvl="0"/>
              <a:r>
                <a:rPr kumimoji="1" lang="ja-JP" altLang="en-US" sz="1400" dirty="0">
                  <a:solidFill>
                    <a:prstClr val="black"/>
                  </a:solidFill>
                </a:rPr>
                <a:t>○　がんによる７５歳未満年齢調整死亡率の減少</a:t>
              </a:r>
              <a:endParaRPr kumimoji="1" lang="en-US" altLang="ja-JP" sz="1400" dirty="0">
                <a:solidFill>
                  <a:prstClr val="black"/>
                </a:solidFill>
              </a:endParaRPr>
            </a:p>
            <a:p>
              <a:pPr lvl="0"/>
              <a:r>
                <a:rPr kumimoji="1" lang="ja-JP" altLang="en-US" sz="1400" dirty="0">
                  <a:solidFill>
                    <a:prstClr val="black"/>
                  </a:solidFill>
                </a:rPr>
                <a:t>　　（全国平均値以下とすることを目標）</a:t>
              </a:r>
              <a:endParaRPr kumimoji="1" lang="en-US" altLang="ja-JP" sz="1400" dirty="0">
                <a:solidFill>
                  <a:prstClr val="black"/>
                </a:solidFill>
              </a:endParaRPr>
            </a:p>
          </p:txBody>
        </p:sp>
        <p:sp>
          <p:nvSpPr>
            <p:cNvPr id="11" name="テキスト ボックス 10"/>
            <p:cNvSpPr txBox="1"/>
            <p:nvPr/>
          </p:nvSpPr>
          <p:spPr>
            <a:xfrm>
              <a:off x="65273" y="3966267"/>
              <a:ext cx="4841699" cy="2462213"/>
            </a:xfrm>
            <a:prstGeom prst="rect">
              <a:avLst/>
            </a:prstGeom>
            <a:noFill/>
          </p:spPr>
          <p:txBody>
            <a:bodyPr wrap="square" rtlCol="0">
              <a:spAutoFit/>
            </a:bodyPr>
            <a:lstStyle/>
            <a:p>
              <a:pPr lvl="0"/>
              <a:r>
                <a:rPr kumimoji="1" lang="ja-JP" altLang="en-US" sz="1400" dirty="0">
                  <a:solidFill>
                    <a:prstClr val="black"/>
                  </a:solidFill>
                </a:rPr>
                <a:t>○　道及び市町村は、がん検診の受診率の向上に向け</a:t>
              </a:r>
              <a:r>
                <a:rPr kumimoji="1" lang="ja-JP" altLang="en-US" sz="1400" dirty="0" smtClean="0">
                  <a:solidFill>
                    <a:prstClr val="black"/>
                  </a:solidFill>
                </a:rPr>
                <a:t>、企</a:t>
              </a:r>
              <a:endParaRPr kumimoji="1" lang="en-US" altLang="ja-JP" sz="1400" dirty="0" smtClean="0">
                <a:solidFill>
                  <a:prstClr val="black"/>
                </a:solidFill>
              </a:endParaRPr>
            </a:p>
            <a:p>
              <a:pPr lvl="0"/>
              <a:r>
                <a:rPr kumimoji="1" lang="ja-JP" altLang="en-US" sz="1400" dirty="0" smtClean="0">
                  <a:solidFill>
                    <a:prstClr val="black"/>
                  </a:solidFill>
                </a:rPr>
                <a:t>　業</a:t>
              </a:r>
              <a:r>
                <a:rPr kumimoji="1" lang="ja-JP" altLang="en-US" sz="1400" dirty="0">
                  <a:solidFill>
                    <a:prstClr val="black"/>
                  </a:solidFill>
                </a:rPr>
                <a:t>との連携やマスメディア等を活用した啓発</a:t>
              </a:r>
              <a:r>
                <a:rPr kumimoji="1" lang="ja-JP" altLang="en-US" sz="1400" dirty="0" smtClean="0">
                  <a:solidFill>
                    <a:prstClr val="black"/>
                  </a:solidFill>
                </a:rPr>
                <a:t>を実施。</a:t>
              </a:r>
              <a:endParaRPr kumimoji="1" lang="en-US" altLang="ja-JP" sz="1400" dirty="0" smtClean="0">
                <a:solidFill>
                  <a:prstClr val="black"/>
                </a:solidFill>
              </a:endParaRPr>
            </a:p>
            <a:p>
              <a:pPr lvl="0"/>
              <a:endParaRPr kumimoji="1" lang="en-US" altLang="ja-JP" sz="1400" dirty="0">
                <a:solidFill>
                  <a:prstClr val="black"/>
                </a:solidFill>
              </a:endParaRPr>
            </a:p>
            <a:p>
              <a:pPr lvl="0"/>
              <a:r>
                <a:rPr kumimoji="1" lang="ja-JP" altLang="en-US" sz="1400" dirty="0">
                  <a:solidFill>
                    <a:prstClr val="black"/>
                  </a:solidFill>
                </a:rPr>
                <a:t>○　健康のために望ましい生活習慣やがんに関する</a:t>
              </a:r>
              <a:r>
                <a:rPr kumimoji="1" lang="ja-JP" altLang="en-US" sz="1400" dirty="0" smtClean="0">
                  <a:solidFill>
                    <a:prstClr val="black"/>
                  </a:solidFill>
                </a:rPr>
                <a:t>正しい</a:t>
              </a:r>
              <a:endParaRPr kumimoji="1" lang="en-US" altLang="ja-JP" sz="1400" dirty="0" smtClean="0">
                <a:solidFill>
                  <a:prstClr val="black"/>
                </a:solidFill>
              </a:endParaRPr>
            </a:p>
            <a:p>
              <a:pPr lvl="0"/>
              <a:r>
                <a:rPr kumimoji="1" lang="ja-JP" altLang="en-US" sz="1400" dirty="0" smtClean="0">
                  <a:solidFill>
                    <a:prstClr val="black"/>
                  </a:solidFill>
                </a:rPr>
                <a:t>　知識</a:t>
              </a:r>
              <a:r>
                <a:rPr kumimoji="1" lang="ja-JP" altLang="en-US" sz="1400" dirty="0">
                  <a:solidFill>
                    <a:prstClr val="black"/>
                  </a:solidFill>
                </a:rPr>
                <a:t>を身につけることができるよう普及啓発を実施。</a:t>
              </a:r>
              <a:endParaRPr kumimoji="1" lang="en-US" altLang="ja-JP" sz="1400" dirty="0">
                <a:solidFill>
                  <a:prstClr val="black"/>
                </a:solidFill>
              </a:endParaRPr>
            </a:p>
            <a:p>
              <a:pPr lvl="0"/>
              <a:endParaRPr kumimoji="1" lang="en-US" altLang="ja-JP" sz="1400" dirty="0" smtClean="0">
                <a:solidFill>
                  <a:prstClr val="black"/>
                </a:solidFill>
              </a:endParaRPr>
            </a:p>
            <a:p>
              <a:pPr lvl="0"/>
              <a:r>
                <a:rPr kumimoji="1" lang="ja-JP" altLang="en-US" sz="1400" dirty="0" smtClean="0">
                  <a:solidFill>
                    <a:prstClr val="black"/>
                  </a:solidFill>
                </a:rPr>
                <a:t>○</a:t>
              </a:r>
              <a:r>
                <a:rPr kumimoji="1" lang="ja-JP" altLang="en-US" sz="1400" dirty="0">
                  <a:solidFill>
                    <a:prstClr val="black"/>
                  </a:solidFill>
                </a:rPr>
                <a:t>　たばこをやめたい人が、身近なところで禁煙支援</a:t>
              </a:r>
              <a:r>
                <a:rPr kumimoji="1" lang="ja-JP" altLang="en-US" sz="1400" dirty="0" smtClean="0">
                  <a:solidFill>
                    <a:prstClr val="black"/>
                  </a:solidFill>
                </a:rPr>
                <a:t>を受</a:t>
              </a:r>
              <a:endParaRPr kumimoji="1" lang="en-US" altLang="ja-JP" sz="1400" dirty="0" smtClean="0">
                <a:solidFill>
                  <a:prstClr val="black"/>
                </a:solidFill>
              </a:endParaRPr>
            </a:p>
            <a:p>
              <a:pPr lvl="0"/>
              <a:r>
                <a:rPr kumimoji="1" lang="ja-JP" altLang="en-US" sz="1400" dirty="0" smtClean="0">
                  <a:solidFill>
                    <a:prstClr val="black"/>
                  </a:solidFill>
                </a:rPr>
                <a:t>　ける</a:t>
              </a:r>
              <a:r>
                <a:rPr kumimoji="1" lang="ja-JP" altLang="en-US" sz="1400" dirty="0">
                  <a:solidFill>
                    <a:prstClr val="black"/>
                  </a:solidFill>
                </a:rPr>
                <a:t>ことができる体制の整備を促進。</a:t>
              </a:r>
              <a:endParaRPr kumimoji="1" lang="en-US" altLang="ja-JP" sz="1400" dirty="0">
                <a:solidFill>
                  <a:prstClr val="black"/>
                </a:solidFill>
              </a:endParaRPr>
            </a:p>
            <a:p>
              <a:pPr lvl="0"/>
              <a:endParaRPr kumimoji="1" lang="en-US" altLang="ja-JP" sz="1400" dirty="0" smtClean="0">
                <a:solidFill>
                  <a:prstClr val="black"/>
                </a:solidFill>
              </a:endParaRPr>
            </a:p>
            <a:p>
              <a:pPr lvl="0"/>
              <a:r>
                <a:rPr kumimoji="1" lang="ja-JP" altLang="en-US" sz="1400" dirty="0" smtClean="0">
                  <a:solidFill>
                    <a:prstClr val="black"/>
                  </a:solidFill>
                </a:rPr>
                <a:t>○</a:t>
              </a:r>
              <a:r>
                <a:rPr kumimoji="1" lang="ja-JP" altLang="en-US" sz="1400" dirty="0">
                  <a:solidFill>
                    <a:prstClr val="black"/>
                  </a:solidFill>
                </a:rPr>
                <a:t>　より身近なところで必要ながん医療を受けること</a:t>
              </a:r>
              <a:r>
                <a:rPr kumimoji="1" lang="ja-JP" altLang="en-US" sz="1400" dirty="0" smtClean="0">
                  <a:solidFill>
                    <a:prstClr val="black"/>
                  </a:solidFill>
                </a:rPr>
                <a:t>がで</a:t>
              </a:r>
              <a:endParaRPr kumimoji="1" lang="en-US" altLang="ja-JP" sz="1400" dirty="0" smtClean="0">
                <a:solidFill>
                  <a:prstClr val="black"/>
                </a:solidFill>
              </a:endParaRPr>
            </a:p>
            <a:p>
              <a:pPr lvl="0"/>
              <a:r>
                <a:rPr kumimoji="1" lang="ja-JP" altLang="en-US" sz="1400" dirty="0" smtClean="0">
                  <a:solidFill>
                    <a:prstClr val="black"/>
                  </a:solidFill>
                </a:rPr>
                <a:t>　きる</a:t>
              </a:r>
              <a:r>
                <a:rPr kumimoji="1" lang="ja-JP" altLang="en-US" sz="1400" dirty="0">
                  <a:solidFill>
                    <a:prstClr val="black"/>
                  </a:solidFill>
                </a:rPr>
                <a:t>よう、がん医療提供体制の整備を図る。 </a:t>
              </a:r>
              <a:endParaRPr kumimoji="1" lang="en-US" altLang="ja-JP" sz="1400" dirty="0">
                <a:solidFill>
                  <a:prstClr val="black"/>
                </a:solidFill>
              </a:endParaRPr>
            </a:p>
          </p:txBody>
        </p:sp>
        <p:sp>
          <p:nvSpPr>
            <p:cNvPr id="2" name="正方形/長方形 1"/>
            <p:cNvSpPr/>
            <p:nvPr/>
          </p:nvSpPr>
          <p:spPr>
            <a:xfrm>
              <a:off x="51659" y="610489"/>
              <a:ext cx="4886502" cy="6082485"/>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11</a:t>
            </a:fld>
            <a:endParaRPr kumimoji="1" lang="ja-JP" altLang="en-US" dirty="0"/>
          </a:p>
        </p:txBody>
      </p:sp>
    </p:spTree>
    <p:extLst>
      <p:ext uri="{BB962C8B-B14F-4D97-AF65-F5344CB8AC3E}">
        <p14:creationId xmlns:p14="http://schemas.microsoft.com/office/powerpoint/2010/main" val="80838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第３章第３節　脳卒中の医療連携体制</a:t>
            </a:r>
            <a:endParaRPr kumimoji="1" lang="ja-JP" altLang="en-US" b="1" dirty="0">
              <a:solidFill>
                <a:schemeClr val="bg1"/>
              </a:solidFill>
            </a:endParaRPr>
          </a:p>
        </p:txBody>
      </p:sp>
      <p:sp>
        <p:nvSpPr>
          <p:cNvPr id="7" name="テキスト ボックス 6"/>
          <p:cNvSpPr txBox="1"/>
          <p:nvPr/>
        </p:nvSpPr>
        <p:spPr>
          <a:xfrm>
            <a:off x="6261101" y="369332"/>
            <a:ext cx="3661132"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関連計画：「北海道循環器対策推進計画」</a:t>
            </a:r>
            <a:endParaRPr kumimoji="1" lang="ja-JP" altLang="en-US" sz="1400" b="1" dirty="0"/>
          </a:p>
        </p:txBody>
      </p:sp>
      <p:grpSp>
        <p:nvGrpSpPr>
          <p:cNvPr id="13" name="グループ化 12"/>
          <p:cNvGrpSpPr/>
          <p:nvPr/>
        </p:nvGrpSpPr>
        <p:grpSpPr>
          <a:xfrm>
            <a:off x="192335" y="677109"/>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54712" y="2688559"/>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9" name="テキスト ボックス 18"/>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テキスト ボックス 19"/>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1" name="正方形/長方形 20"/>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216974" y="984886"/>
            <a:ext cx="4830675" cy="1600438"/>
          </a:xfrm>
          <a:prstGeom prst="rect">
            <a:avLst/>
          </a:prstGeom>
        </p:spPr>
        <p:txBody>
          <a:bodyPr wrap="square">
            <a:spAutoFit/>
          </a:bodyPr>
          <a:lstStyle/>
          <a:p>
            <a:r>
              <a:rPr lang="ja-JP" altLang="en-US" sz="1400" dirty="0">
                <a:latin typeface="+mn-ea"/>
              </a:rPr>
              <a:t>　脳卒中の発症を予防するためには、定期的な健診の受診により危険因子を早期に発見し、治療することが重要。また、急性期は発症後早期に適切な治療を開始することが重要であることから、急性期医療体制を維持するとともに、脳卒中の再発や合併症を予防し、発症後の生活機能の維持・回復ができるよう医療・介護・福祉サービスが相互に連携して支援できる体制を構築することが必要。</a:t>
            </a:r>
            <a:endParaRPr kumimoji="1" lang="ja-JP" altLang="en-US" sz="1400" dirty="0">
              <a:latin typeface="+mn-ea"/>
            </a:endParaRPr>
          </a:p>
        </p:txBody>
      </p:sp>
      <p:sp>
        <p:nvSpPr>
          <p:cNvPr id="25" name="テキスト ボックス 24"/>
          <p:cNvSpPr txBox="1"/>
          <p:nvPr/>
        </p:nvSpPr>
        <p:spPr>
          <a:xfrm>
            <a:off x="216974" y="3152553"/>
            <a:ext cx="4850676" cy="738664"/>
          </a:xfrm>
          <a:prstGeom prst="rect">
            <a:avLst/>
          </a:prstGeom>
          <a:noFill/>
        </p:spPr>
        <p:txBody>
          <a:bodyPr wrap="square" rtlCol="0">
            <a:spAutoFit/>
          </a:bodyPr>
          <a:lstStyle/>
          <a:p>
            <a:r>
              <a:rPr lang="ja-JP" altLang="en-US" sz="1400" dirty="0"/>
              <a:t>○ </a:t>
            </a:r>
            <a:r>
              <a:rPr lang="ja-JP" altLang="en-US" sz="1400" dirty="0" smtClean="0"/>
              <a:t>　地域</a:t>
            </a:r>
            <a:r>
              <a:rPr lang="ja-JP" altLang="en-US" sz="1400" dirty="0"/>
              <a:t>連携クリティカルパスを導入して</a:t>
            </a:r>
            <a:r>
              <a:rPr lang="ja-JP" altLang="en-US" sz="1400" dirty="0" smtClean="0"/>
              <a:t>いる第二次医</a:t>
            </a:r>
            <a:endParaRPr lang="en-US" altLang="ja-JP" sz="1400" dirty="0" smtClean="0"/>
          </a:p>
          <a:p>
            <a:r>
              <a:rPr lang="ja-JP" altLang="en-US" sz="1400" dirty="0" smtClean="0"/>
              <a:t>　療圏</a:t>
            </a:r>
            <a:r>
              <a:rPr lang="ja-JP" altLang="en-US" sz="1400" dirty="0"/>
              <a:t>の増加</a:t>
            </a:r>
            <a:r>
              <a:rPr lang="ja-JP" altLang="en-US" sz="1400" dirty="0" smtClean="0"/>
              <a:t>（</a:t>
            </a:r>
            <a:r>
              <a:rPr lang="en-US" altLang="ja-JP" sz="1400" dirty="0" smtClean="0"/>
              <a:t>R</a:t>
            </a:r>
            <a:r>
              <a:rPr lang="ja-JP" altLang="en-US" sz="1400" dirty="0" smtClean="0"/>
              <a:t>４：</a:t>
            </a:r>
            <a:r>
              <a:rPr lang="en-US" altLang="ja-JP" sz="1400" dirty="0" smtClean="0">
                <a:latin typeface="+mn-ea"/>
              </a:rPr>
              <a:t>17</a:t>
            </a:r>
            <a:r>
              <a:rPr lang="ja-JP" altLang="en-US" sz="1400" dirty="0" smtClean="0"/>
              <a:t>圏域</a:t>
            </a:r>
            <a:r>
              <a:rPr lang="ja-JP" altLang="en-US" sz="1400" dirty="0"/>
              <a:t>） </a:t>
            </a:r>
            <a:endParaRPr lang="en-US" altLang="ja-JP" sz="1400" dirty="0" smtClean="0"/>
          </a:p>
          <a:p>
            <a:r>
              <a:rPr lang="ja-JP" altLang="en-US" sz="1400" dirty="0" smtClean="0"/>
              <a:t>○ 　特定健診受診率の増加</a:t>
            </a:r>
            <a:endParaRPr kumimoji="1" lang="ja-JP" altLang="en-US" sz="1400" dirty="0"/>
          </a:p>
        </p:txBody>
      </p:sp>
      <p:sp>
        <p:nvSpPr>
          <p:cNvPr id="26" name="テキスト ボックス 25"/>
          <p:cNvSpPr txBox="1"/>
          <p:nvPr/>
        </p:nvSpPr>
        <p:spPr>
          <a:xfrm>
            <a:off x="216974" y="4518846"/>
            <a:ext cx="4830675" cy="1815882"/>
          </a:xfrm>
          <a:prstGeom prst="rect">
            <a:avLst/>
          </a:prstGeom>
          <a:noFill/>
        </p:spPr>
        <p:txBody>
          <a:bodyPr wrap="square" rtlCol="0">
            <a:spAutoFit/>
          </a:bodyPr>
          <a:lstStyle/>
          <a:p>
            <a:r>
              <a:rPr lang="ja-JP" altLang="en-US" sz="1400" dirty="0" smtClean="0">
                <a:latin typeface="+mn-ea"/>
              </a:rPr>
              <a:t>○ 　特定健康診査</a:t>
            </a:r>
            <a:r>
              <a:rPr lang="ja-JP" altLang="en-US" sz="1400" dirty="0">
                <a:latin typeface="+mn-ea"/>
              </a:rPr>
              <a:t>の意義を広く周知すると</a:t>
            </a:r>
            <a:r>
              <a:rPr lang="ja-JP" altLang="en-US" sz="1400" dirty="0" smtClean="0">
                <a:latin typeface="+mn-ea"/>
              </a:rPr>
              <a:t>とも</a:t>
            </a:r>
            <a:r>
              <a:rPr lang="ja-JP" altLang="en-US" sz="1400" dirty="0">
                <a:latin typeface="+mn-ea"/>
              </a:rPr>
              <a:t>に、</a:t>
            </a:r>
            <a:r>
              <a:rPr lang="ja-JP" altLang="en-US" sz="1400" dirty="0" smtClean="0">
                <a:latin typeface="+mn-ea"/>
              </a:rPr>
              <a:t>高血</a:t>
            </a:r>
            <a:endParaRPr lang="en-US" altLang="ja-JP" sz="1400" dirty="0" smtClean="0">
              <a:latin typeface="+mn-ea"/>
            </a:endParaRPr>
          </a:p>
          <a:p>
            <a:r>
              <a:rPr lang="ja-JP" altLang="en-US" sz="1400" dirty="0" smtClean="0">
                <a:latin typeface="+mn-ea"/>
              </a:rPr>
              <a:t>　圧や</a:t>
            </a:r>
            <a:r>
              <a:rPr lang="ja-JP" altLang="en-US" sz="1400" dirty="0">
                <a:latin typeface="+mn-ea"/>
              </a:rPr>
              <a:t>脂質異常症、喫煙習慣が</a:t>
            </a:r>
            <a:r>
              <a:rPr lang="ja-JP" altLang="en-US" sz="1400" dirty="0" smtClean="0">
                <a:latin typeface="+mn-ea"/>
              </a:rPr>
              <a:t>ある</a:t>
            </a:r>
            <a:r>
              <a:rPr lang="ja-JP" altLang="en-US" sz="1400" dirty="0">
                <a:latin typeface="+mn-ea"/>
              </a:rPr>
              <a:t>者への支援を早期</a:t>
            </a:r>
            <a:r>
              <a:rPr lang="ja-JP" altLang="en-US" sz="1400" dirty="0" smtClean="0">
                <a:latin typeface="+mn-ea"/>
              </a:rPr>
              <a:t>に開</a:t>
            </a:r>
            <a:endParaRPr lang="en-US" altLang="ja-JP" sz="1400" dirty="0" smtClean="0">
              <a:latin typeface="+mn-ea"/>
            </a:endParaRPr>
          </a:p>
          <a:p>
            <a:r>
              <a:rPr lang="ja-JP" altLang="en-US" sz="1400" dirty="0" smtClean="0">
                <a:latin typeface="+mn-ea"/>
              </a:rPr>
              <a:t>　</a:t>
            </a:r>
            <a:r>
              <a:rPr lang="ja-JP" altLang="en-US" sz="1400" dirty="0" err="1" smtClean="0">
                <a:latin typeface="+mn-ea"/>
              </a:rPr>
              <a:t>始し</a:t>
            </a:r>
            <a:r>
              <a:rPr lang="ja-JP" altLang="en-US" sz="1400" dirty="0">
                <a:latin typeface="+mn-ea"/>
              </a:rPr>
              <a:t>、脳卒中の</a:t>
            </a:r>
            <a:r>
              <a:rPr lang="ja-JP" altLang="en-US" sz="1400" dirty="0" smtClean="0">
                <a:latin typeface="+mn-ea"/>
              </a:rPr>
              <a:t>発症</a:t>
            </a:r>
            <a:r>
              <a:rPr lang="ja-JP" altLang="en-US" sz="1400" dirty="0">
                <a:latin typeface="+mn-ea"/>
              </a:rPr>
              <a:t>予防に努める</a:t>
            </a:r>
            <a:r>
              <a:rPr lang="ja-JP" altLang="en-US" sz="1400" dirty="0" smtClean="0">
                <a:latin typeface="+mn-ea"/>
              </a:rPr>
              <a:t>。</a:t>
            </a:r>
            <a:endParaRPr lang="en-US" altLang="ja-JP" sz="1400" dirty="0" smtClean="0">
              <a:latin typeface="+mn-ea"/>
            </a:endParaRPr>
          </a:p>
          <a:p>
            <a:endParaRPr lang="en-US" altLang="ja-JP" sz="1400" dirty="0" smtClean="0">
              <a:latin typeface="+mn-ea"/>
            </a:endParaRPr>
          </a:p>
          <a:p>
            <a:r>
              <a:rPr lang="ja-JP" altLang="en-US" sz="1400" dirty="0" smtClean="0">
                <a:latin typeface="+mn-ea"/>
              </a:rPr>
              <a:t>○ 　急性期</a:t>
            </a:r>
            <a:r>
              <a:rPr lang="ja-JP" altLang="en-US" sz="1400" dirty="0">
                <a:latin typeface="+mn-ea"/>
              </a:rPr>
              <a:t>から回復期、維持期まで切れ目</a:t>
            </a:r>
            <a:r>
              <a:rPr lang="ja-JP" altLang="en-US" sz="1400" dirty="0" smtClean="0">
                <a:latin typeface="+mn-ea"/>
              </a:rPr>
              <a:t>なく</a:t>
            </a:r>
            <a:r>
              <a:rPr lang="ja-JP" altLang="en-US" sz="1400" dirty="0">
                <a:latin typeface="+mn-ea"/>
              </a:rPr>
              <a:t>適切な</a:t>
            </a:r>
            <a:r>
              <a:rPr lang="ja-JP" altLang="en-US" sz="1400" dirty="0" smtClean="0">
                <a:latin typeface="+mn-ea"/>
              </a:rPr>
              <a:t>医</a:t>
            </a:r>
            <a:endParaRPr lang="en-US" altLang="ja-JP" sz="1400" dirty="0" smtClean="0">
              <a:latin typeface="+mn-ea"/>
            </a:endParaRPr>
          </a:p>
          <a:p>
            <a:r>
              <a:rPr lang="ja-JP" altLang="en-US" sz="1400" dirty="0" smtClean="0">
                <a:latin typeface="+mn-ea"/>
              </a:rPr>
              <a:t>　療が</a:t>
            </a:r>
            <a:r>
              <a:rPr lang="ja-JP" altLang="en-US" sz="1400" dirty="0">
                <a:latin typeface="+mn-ea"/>
              </a:rPr>
              <a:t>提供できるよう地域連携</a:t>
            </a:r>
            <a:r>
              <a:rPr lang="ja-JP" altLang="en-US" sz="1400" dirty="0" smtClean="0">
                <a:latin typeface="+mn-ea"/>
              </a:rPr>
              <a:t>クリティカルパス</a:t>
            </a:r>
            <a:r>
              <a:rPr lang="ja-JP" altLang="en-US" sz="1400" dirty="0">
                <a:latin typeface="+mn-ea"/>
              </a:rPr>
              <a:t>や</a:t>
            </a:r>
            <a:r>
              <a:rPr lang="ja-JP" altLang="en-US" sz="1400" dirty="0" smtClean="0">
                <a:latin typeface="+mn-ea"/>
              </a:rPr>
              <a:t>ＩＣＴ</a:t>
            </a:r>
            <a:endParaRPr lang="en-US" altLang="ja-JP" sz="1400" dirty="0" smtClean="0">
              <a:latin typeface="+mn-ea"/>
            </a:endParaRPr>
          </a:p>
          <a:p>
            <a:r>
              <a:rPr lang="ja-JP" altLang="en-US" sz="1400" dirty="0" smtClean="0">
                <a:latin typeface="+mn-ea"/>
              </a:rPr>
              <a:t>　を活用</a:t>
            </a:r>
            <a:r>
              <a:rPr lang="ja-JP" altLang="en-US" sz="1400" dirty="0">
                <a:latin typeface="+mn-ea"/>
              </a:rPr>
              <a:t>した患者</a:t>
            </a:r>
            <a:r>
              <a:rPr lang="ja-JP" altLang="en-US" sz="1400" dirty="0" smtClean="0">
                <a:latin typeface="+mn-ea"/>
              </a:rPr>
              <a:t>情報</a:t>
            </a:r>
            <a:r>
              <a:rPr lang="ja-JP" altLang="en-US" sz="1400" dirty="0">
                <a:latin typeface="+mn-ea"/>
              </a:rPr>
              <a:t>共有ネットワーク、圏域会議等</a:t>
            </a:r>
            <a:r>
              <a:rPr lang="ja-JP" altLang="en-US" sz="1400" dirty="0" smtClean="0">
                <a:latin typeface="+mn-ea"/>
              </a:rPr>
              <a:t>を活</a:t>
            </a:r>
            <a:endParaRPr lang="en-US" altLang="ja-JP" sz="1400" dirty="0" smtClean="0">
              <a:latin typeface="+mn-ea"/>
            </a:endParaRPr>
          </a:p>
          <a:p>
            <a:r>
              <a:rPr lang="ja-JP" altLang="en-US" sz="1400" dirty="0" smtClean="0">
                <a:latin typeface="+mn-ea"/>
              </a:rPr>
              <a:t>　</a:t>
            </a:r>
            <a:r>
              <a:rPr lang="ja-JP" altLang="en-US" sz="1400" dirty="0" err="1" smtClean="0">
                <a:latin typeface="+mn-ea"/>
              </a:rPr>
              <a:t>用し</a:t>
            </a:r>
            <a:r>
              <a:rPr lang="ja-JP" altLang="en-US" sz="1400" dirty="0" smtClean="0">
                <a:latin typeface="+mn-ea"/>
              </a:rPr>
              <a:t>、 </a:t>
            </a:r>
            <a:r>
              <a:rPr lang="ja-JP" altLang="en-US" sz="1400" dirty="0">
                <a:latin typeface="+mn-ea"/>
              </a:rPr>
              <a:t>連携</a:t>
            </a:r>
            <a:r>
              <a:rPr lang="ja-JP" altLang="en-US" sz="1400" dirty="0" smtClean="0">
                <a:latin typeface="+mn-ea"/>
              </a:rPr>
              <a:t>体制の充実を図る。 </a:t>
            </a:r>
            <a:endParaRPr kumimoji="1" lang="ja-JP" altLang="en-US" sz="1400" dirty="0">
              <a:latin typeface="+mn-ea"/>
            </a:endParaRPr>
          </a:p>
        </p:txBody>
      </p:sp>
      <p:sp>
        <p:nvSpPr>
          <p:cNvPr id="17"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12</a:t>
            </a:fld>
            <a:endParaRPr kumimoji="1" lang="ja-JP" altLang="en-US" dirty="0"/>
          </a:p>
        </p:txBody>
      </p:sp>
      <p:pic>
        <p:nvPicPr>
          <p:cNvPr id="18" name="図 17"/>
          <p:cNvPicPr>
            <a:picLocks noChangeAspect="1"/>
          </p:cNvPicPr>
          <p:nvPr/>
        </p:nvPicPr>
        <p:blipFill>
          <a:blip r:embed="rId2"/>
          <a:stretch>
            <a:fillRect/>
          </a:stretch>
        </p:blipFill>
        <p:spPr>
          <a:xfrm>
            <a:off x="5379615" y="738664"/>
            <a:ext cx="4148151" cy="5745723"/>
          </a:xfrm>
          <a:prstGeom prst="rect">
            <a:avLst/>
          </a:prstGeom>
        </p:spPr>
      </p:pic>
    </p:spTree>
    <p:extLst>
      <p:ext uri="{BB962C8B-B14F-4D97-AF65-F5344CB8AC3E}">
        <p14:creationId xmlns:p14="http://schemas.microsoft.com/office/powerpoint/2010/main" val="1318178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第３章第４節　心筋梗塞等の心血管疾患の医療連携体制</a:t>
            </a:r>
            <a:endParaRPr kumimoji="1" lang="ja-JP" altLang="en-US" b="1" dirty="0">
              <a:solidFill>
                <a:schemeClr val="bg1"/>
              </a:solidFill>
            </a:endParaRPr>
          </a:p>
        </p:txBody>
      </p:sp>
      <p:sp>
        <p:nvSpPr>
          <p:cNvPr id="7" name="テキスト ボックス 6"/>
          <p:cNvSpPr txBox="1"/>
          <p:nvPr/>
        </p:nvSpPr>
        <p:spPr>
          <a:xfrm>
            <a:off x="6261101" y="369332"/>
            <a:ext cx="3661132"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関連計画：「北海道循環器対策推進計画」</a:t>
            </a:r>
            <a:endParaRPr kumimoji="1" lang="ja-JP" altLang="en-US" sz="1400" b="1" dirty="0"/>
          </a:p>
        </p:txBody>
      </p:sp>
      <p:grpSp>
        <p:nvGrpSpPr>
          <p:cNvPr id="3" name="グループ化 2"/>
          <p:cNvGrpSpPr/>
          <p:nvPr/>
        </p:nvGrpSpPr>
        <p:grpSpPr>
          <a:xfrm>
            <a:off x="231597" y="648369"/>
            <a:ext cx="4886503" cy="5979678"/>
            <a:chOff x="132818" y="599668"/>
            <a:chExt cx="4886503" cy="5979678"/>
          </a:xfrm>
        </p:grpSpPr>
        <p:grpSp>
          <p:nvGrpSpPr>
            <p:cNvPr id="13" name="グループ化 12"/>
            <p:cNvGrpSpPr/>
            <p:nvPr/>
          </p:nvGrpSpPr>
          <p:grpSpPr>
            <a:xfrm>
              <a:off x="132818" y="599668"/>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54712" y="2553021"/>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9" name="テキスト ボックス 18"/>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テキスト ボックス 19"/>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1" name="正方形/長方形 20"/>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165100" y="926868"/>
              <a:ext cx="4823032" cy="1384995"/>
            </a:xfrm>
            <a:prstGeom prst="rect">
              <a:avLst/>
            </a:prstGeom>
            <a:noFill/>
          </p:spPr>
          <p:txBody>
            <a:bodyPr wrap="square" rtlCol="0">
              <a:spAutoFit/>
            </a:bodyPr>
            <a:lstStyle/>
            <a:p>
              <a:r>
                <a:rPr lang="ja-JP" altLang="en-US" sz="1400" dirty="0" smtClean="0"/>
                <a:t>　</a:t>
              </a:r>
              <a:r>
                <a:rPr lang="ja-JP" altLang="en-US" sz="1400" dirty="0" smtClean="0">
                  <a:latin typeface="+mn-ea"/>
                </a:rPr>
                <a:t>心血管疾患の発症</a:t>
              </a:r>
              <a:r>
                <a:rPr lang="ja-JP" altLang="en-US" sz="1400" dirty="0">
                  <a:latin typeface="+mn-ea"/>
                </a:rPr>
                <a:t>を予防するためには、定期的な健診の受診により危険因子を早期に発見</a:t>
              </a:r>
              <a:r>
                <a:rPr lang="ja-JP" altLang="en-US" sz="1400" dirty="0" smtClean="0">
                  <a:latin typeface="+mn-ea"/>
                </a:rPr>
                <a:t>し、治療</a:t>
              </a:r>
              <a:r>
                <a:rPr lang="ja-JP" altLang="en-US" sz="1400" dirty="0">
                  <a:latin typeface="+mn-ea"/>
                </a:rPr>
                <a:t>することが重要</a:t>
              </a:r>
              <a:r>
                <a:rPr lang="ja-JP" altLang="en-US" sz="1400" dirty="0" smtClean="0">
                  <a:latin typeface="+mn-ea"/>
                </a:rPr>
                <a:t>。また、心筋</a:t>
              </a:r>
              <a:r>
                <a:rPr lang="ja-JP" altLang="en-US" sz="1400" dirty="0">
                  <a:latin typeface="+mn-ea"/>
                </a:rPr>
                <a:t>梗塞等は発症後早期に適切な治療を開始することが重要であることから</a:t>
              </a:r>
              <a:r>
                <a:rPr lang="ja-JP" altLang="en-US" sz="1400" dirty="0" smtClean="0">
                  <a:latin typeface="+mn-ea"/>
                </a:rPr>
                <a:t>、急性期医療</a:t>
              </a:r>
              <a:r>
                <a:rPr lang="ja-JP" altLang="en-US" sz="1400" dirty="0">
                  <a:latin typeface="+mn-ea"/>
                </a:rPr>
                <a:t>体制を維持するとともに、再発や合併症</a:t>
              </a:r>
              <a:r>
                <a:rPr lang="ja-JP" altLang="en-US" sz="1400" dirty="0" smtClean="0">
                  <a:latin typeface="+mn-ea"/>
                </a:rPr>
                <a:t>予防ため、地域の医療機関と専門的医療機関との連携体制の充実が必要。</a:t>
              </a:r>
              <a:endParaRPr kumimoji="1" lang="ja-JP" altLang="en-US" sz="1400" dirty="0">
                <a:latin typeface="+mn-ea"/>
              </a:endParaRPr>
            </a:p>
          </p:txBody>
        </p:sp>
        <p:sp>
          <p:nvSpPr>
            <p:cNvPr id="23" name="テキスト ボックス 22"/>
            <p:cNvSpPr txBox="1"/>
            <p:nvPr/>
          </p:nvSpPr>
          <p:spPr>
            <a:xfrm>
              <a:off x="160175" y="2923842"/>
              <a:ext cx="4827957" cy="738664"/>
            </a:xfrm>
            <a:prstGeom prst="rect">
              <a:avLst/>
            </a:prstGeom>
            <a:noFill/>
          </p:spPr>
          <p:txBody>
            <a:bodyPr wrap="square" rtlCol="0">
              <a:spAutoFit/>
            </a:bodyPr>
            <a:lstStyle/>
            <a:p>
              <a:r>
                <a:rPr lang="ja-JP" altLang="en-US" sz="1400" dirty="0">
                  <a:latin typeface="+mn-ea"/>
                </a:rPr>
                <a:t>○ </a:t>
              </a:r>
              <a:r>
                <a:rPr lang="ja-JP" altLang="en-US" sz="1400" dirty="0" smtClean="0">
                  <a:latin typeface="+mn-ea"/>
                </a:rPr>
                <a:t>　地域</a:t>
              </a:r>
              <a:r>
                <a:rPr lang="ja-JP" altLang="en-US" sz="1400" dirty="0">
                  <a:latin typeface="+mn-ea"/>
                </a:rPr>
                <a:t>連携クリティカルパスを導入して</a:t>
              </a:r>
              <a:r>
                <a:rPr lang="ja-JP" altLang="en-US" sz="1400" dirty="0" smtClean="0">
                  <a:latin typeface="+mn-ea"/>
                </a:rPr>
                <a:t>いる第二次医</a:t>
              </a:r>
              <a:endParaRPr lang="en-US" altLang="ja-JP" sz="1400" dirty="0" smtClean="0">
                <a:latin typeface="+mn-ea"/>
              </a:endParaRPr>
            </a:p>
            <a:p>
              <a:r>
                <a:rPr lang="ja-JP" altLang="en-US" sz="1400" dirty="0" smtClean="0">
                  <a:latin typeface="+mn-ea"/>
                </a:rPr>
                <a:t>　療圏</a:t>
              </a:r>
              <a:r>
                <a:rPr lang="ja-JP" altLang="en-US" sz="1400" dirty="0">
                  <a:latin typeface="+mn-ea"/>
                </a:rPr>
                <a:t>の増加</a:t>
              </a:r>
              <a:r>
                <a:rPr lang="ja-JP" altLang="en-US" sz="1400" dirty="0" smtClean="0">
                  <a:latin typeface="+mn-ea"/>
                </a:rPr>
                <a:t>（</a:t>
              </a:r>
              <a:r>
                <a:rPr lang="en-US" altLang="ja-JP" sz="1400" dirty="0" smtClean="0">
                  <a:latin typeface="+mn-ea"/>
                </a:rPr>
                <a:t>R4</a:t>
              </a:r>
              <a:r>
                <a:rPr lang="ja-JP" altLang="en-US" sz="1400" dirty="0" smtClean="0">
                  <a:latin typeface="+mn-ea"/>
                </a:rPr>
                <a:t>：</a:t>
              </a:r>
              <a:r>
                <a:rPr lang="en-US" altLang="ja-JP" sz="1400" dirty="0">
                  <a:latin typeface="+mn-ea"/>
                </a:rPr>
                <a:t>12</a:t>
              </a:r>
              <a:r>
                <a:rPr lang="ja-JP" altLang="en-US" sz="1400" dirty="0">
                  <a:latin typeface="+mn-ea"/>
                </a:rPr>
                <a:t>圏域） </a:t>
              </a:r>
              <a:endParaRPr lang="en-US" altLang="ja-JP" sz="1400" dirty="0" smtClean="0">
                <a:latin typeface="+mn-ea"/>
              </a:endParaRPr>
            </a:p>
            <a:p>
              <a:r>
                <a:rPr lang="ja-JP" altLang="en-US" sz="1400" dirty="0" smtClean="0">
                  <a:latin typeface="+mn-ea"/>
                </a:rPr>
                <a:t>○ 　</a:t>
              </a:r>
              <a:r>
                <a:rPr lang="ja-JP" altLang="en-US" sz="1400" dirty="0"/>
                <a:t>特定健診受診率の</a:t>
              </a:r>
              <a:r>
                <a:rPr lang="ja-JP" altLang="en-US" sz="1400" dirty="0" smtClean="0"/>
                <a:t>増加</a:t>
              </a:r>
              <a:r>
                <a:rPr lang="ja-JP" altLang="en-US" sz="1400" dirty="0" smtClean="0">
                  <a:latin typeface="+mn-ea"/>
                </a:rPr>
                <a:t>　</a:t>
              </a:r>
              <a:endParaRPr kumimoji="1" lang="ja-JP" altLang="en-US" sz="1400" dirty="0">
                <a:latin typeface="+mn-ea"/>
              </a:endParaRPr>
            </a:p>
          </p:txBody>
        </p:sp>
        <p:sp>
          <p:nvSpPr>
            <p:cNvPr id="24" name="テキスト ボックス 23"/>
            <p:cNvSpPr txBox="1"/>
            <p:nvPr/>
          </p:nvSpPr>
          <p:spPr>
            <a:xfrm>
              <a:off x="160175" y="4484730"/>
              <a:ext cx="4827957" cy="1815882"/>
            </a:xfrm>
            <a:prstGeom prst="rect">
              <a:avLst/>
            </a:prstGeom>
            <a:noFill/>
          </p:spPr>
          <p:txBody>
            <a:bodyPr wrap="square" rtlCol="0">
              <a:spAutoFit/>
            </a:bodyPr>
            <a:lstStyle/>
            <a:p>
              <a:r>
                <a:rPr lang="ja-JP" altLang="en-US" sz="1400" dirty="0">
                  <a:latin typeface="+mn-ea"/>
                </a:rPr>
                <a:t>〇 </a:t>
              </a:r>
              <a:r>
                <a:rPr lang="ja-JP" altLang="en-US" sz="1400" dirty="0" smtClean="0">
                  <a:latin typeface="+mn-ea"/>
                </a:rPr>
                <a:t>　特定健康診査</a:t>
              </a:r>
              <a:r>
                <a:rPr lang="ja-JP" altLang="en-US" sz="1400" dirty="0">
                  <a:latin typeface="+mn-ea"/>
                </a:rPr>
                <a:t>の意義を広く周知すると</a:t>
              </a:r>
              <a:r>
                <a:rPr lang="ja-JP" altLang="en-US" sz="1400" dirty="0" smtClean="0">
                  <a:latin typeface="+mn-ea"/>
                </a:rPr>
                <a:t>とも</a:t>
              </a:r>
              <a:r>
                <a:rPr lang="ja-JP" altLang="en-US" sz="1400" dirty="0">
                  <a:latin typeface="+mn-ea"/>
                </a:rPr>
                <a:t>に</a:t>
              </a:r>
              <a:r>
                <a:rPr lang="ja-JP" altLang="en-US" sz="1400" dirty="0" smtClean="0">
                  <a:latin typeface="+mn-ea"/>
                </a:rPr>
                <a:t>、高血</a:t>
              </a:r>
              <a:endParaRPr lang="en-US" altLang="ja-JP" sz="1400" dirty="0" smtClean="0">
                <a:latin typeface="+mn-ea"/>
              </a:endParaRPr>
            </a:p>
            <a:p>
              <a:r>
                <a:rPr lang="ja-JP" altLang="en-US" sz="1400" dirty="0" smtClean="0">
                  <a:latin typeface="+mn-ea"/>
                </a:rPr>
                <a:t>　圧や</a:t>
              </a:r>
              <a:r>
                <a:rPr lang="ja-JP" altLang="en-US" sz="1400" dirty="0">
                  <a:latin typeface="+mn-ea"/>
                </a:rPr>
                <a:t>脂質異常症、喫煙習慣が</a:t>
              </a:r>
              <a:r>
                <a:rPr lang="ja-JP" altLang="en-US" sz="1400" dirty="0" smtClean="0">
                  <a:latin typeface="+mn-ea"/>
                </a:rPr>
                <a:t>ある</a:t>
              </a:r>
              <a:r>
                <a:rPr lang="ja-JP" altLang="en-US" sz="1400" dirty="0">
                  <a:latin typeface="+mn-ea"/>
                </a:rPr>
                <a:t>者等への支援を</a:t>
              </a:r>
              <a:r>
                <a:rPr lang="ja-JP" altLang="en-US" sz="1400" dirty="0" smtClean="0">
                  <a:latin typeface="+mn-ea"/>
                </a:rPr>
                <a:t>早期に</a:t>
              </a:r>
              <a:endParaRPr lang="en-US" altLang="ja-JP" sz="1400" dirty="0" smtClean="0">
                <a:latin typeface="+mn-ea"/>
              </a:endParaRPr>
            </a:p>
            <a:p>
              <a:r>
                <a:rPr lang="ja-JP" altLang="en-US" sz="1400" dirty="0" smtClean="0">
                  <a:latin typeface="+mn-ea"/>
                </a:rPr>
                <a:t>　開始し、発症予防に</a:t>
              </a:r>
              <a:r>
                <a:rPr lang="ja-JP" altLang="en-US" sz="1400" dirty="0">
                  <a:latin typeface="+mn-ea"/>
                </a:rPr>
                <a:t>努める</a:t>
              </a:r>
              <a:r>
                <a:rPr lang="ja-JP" altLang="en-US" sz="1400" dirty="0" smtClean="0">
                  <a:latin typeface="+mn-ea"/>
                </a:rPr>
                <a:t>。</a:t>
              </a:r>
              <a:endParaRPr lang="en-US" altLang="ja-JP" sz="1400" dirty="0" smtClean="0">
                <a:latin typeface="+mn-ea"/>
              </a:endParaRPr>
            </a:p>
            <a:p>
              <a:r>
                <a:rPr lang="ja-JP" altLang="en-US" sz="1400" dirty="0" smtClean="0">
                  <a:latin typeface="+mn-ea"/>
                </a:rPr>
                <a:t> </a:t>
              </a:r>
              <a:endParaRPr lang="en-US" altLang="ja-JP" sz="1400" dirty="0" smtClean="0">
                <a:latin typeface="+mn-ea"/>
              </a:endParaRPr>
            </a:p>
            <a:p>
              <a:r>
                <a:rPr lang="ja-JP" altLang="en-US" sz="1400" dirty="0" smtClean="0">
                  <a:latin typeface="+mn-ea"/>
                </a:rPr>
                <a:t>〇 　急性期</a:t>
              </a:r>
              <a:r>
                <a:rPr lang="ja-JP" altLang="en-US" sz="1400" dirty="0">
                  <a:latin typeface="+mn-ea"/>
                </a:rPr>
                <a:t>から回復期、維持期まで切れ目</a:t>
              </a:r>
              <a:r>
                <a:rPr lang="ja-JP" altLang="en-US" sz="1400" dirty="0" smtClean="0">
                  <a:latin typeface="+mn-ea"/>
                </a:rPr>
                <a:t>なく</a:t>
              </a:r>
              <a:r>
                <a:rPr lang="ja-JP" altLang="en-US" sz="1400" dirty="0">
                  <a:latin typeface="+mn-ea"/>
                </a:rPr>
                <a:t>適切</a:t>
              </a:r>
              <a:r>
                <a:rPr lang="ja-JP" altLang="en-US" sz="1400" dirty="0" smtClean="0">
                  <a:latin typeface="+mn-ea"/>
                </a:rPr>
                <a:t>な医</a:t>
              </a:r>
              <a:endParaRPr lang="en-US" altLang="ja-JP" sz="1400" dirty="0" smtClean="0">
                <a:latin typeface="+mn-ea"/>
              </a:endParaRPr>
            </a:p>
            <a:p>
              <a:r>
                <a:rPr lang="ja-JP" altLang="en-US" sz="1400" dirty="0" smtClean="0">
                  <a:latin typeface="+mn-ea"/>
                </a:rPr>
                <a:t>　療が</a:t>
              </a:r>
              <a:r>
                <a:rPr lang="ja-JP" altLang="en-US" sz="1400" dirty="0">
                  <a:latin typeface="+mn-ea"/>
                </a:rPr>
                <a:t>提供できるよう地域連携</a:t>
              </a:r>
              <a:r>
                <a:rPr lang="ja-JP" altLang="en-US" sz="1400" dirty="0" smtClean="0">
                  <a:latin typeface="+mn-ea"/>
                </a:rPr>
                <a:t>クリティカルパス</a:t>
              </a:r>
              <a:r>
                <a:rPr lang="ja-JP" altLang="en-US" sz="1400" dirty="0">
                  <a:latin typeface="+mn-ea"/>
                </a:rPr>
                <a:t>や</a:t>
              </a:r>
              <a:r>
                <a:rPr lang="ja-JP" altLang="en-US" sz="1400" dirty="0" smtClean="0">
                  <a:latin typeface="+mn-ea"/>
                </a:rPr>
                <a:t>ＩＣＴ</a:t>
              </a:r>
              <a:endParaRPr lang="en-US" altLang="ja-JP" sz="1400" dirty="0" smtClean="0">
                <a:latin typeface="+mn-ea"/>
              </a:endParaRPr>
            </a:p>
            <a:p>
              <a:r>
                <a:rPr lang="ja-JP" altLang="en-US" sz="1400" dirty="0" smtClean="0">
                  <a:latin typeface="+mn-ea"/>
                </a:rPr>
                <a:t>　を活用</a:t>
              </a:r>
              <a:r>
                <a:rPr lang="ja-JP" altLang="en-US" sz="1400" dirty="0">
                  <a:latin typeface="+mn-ea"/>
                </a:rPr>
                <a:t>した患者</a:t>
              </a:r>
              <a:r>
                <a:rPr lang="ja-JP" altLang="en-US" sz="1400" dirty="0" smtClean="0">
                  <a:latin typeface="+mn-ea"/>
                </a:rPr>
                <a:t>情報</a:t>
              </a:r>
              <a:r>
                <a:rPr lang="ja-JP" altLang="en-US" sz="1400" dirty="0">
                  <a:latin typeface="+mn-ea"/>
                </a:rPr>
                <a:t>共有ネットワーク、圏域会議</a:t>
              </a:r>
              <a:r>
                <a:rPr lang="ja-JP" altLang="en-US" sz="1400" dirty="0" smtClean="0">
                  <a:latin typeface="+mn-ea"/>
                </a:rPr>
                <a:t>等を活</a:t>
              </a:r>
              <a:endParaRPr lang="en-US" altLang="ja-JP" sz="1400" dirty="0" smtClean="0">
                <a:latin typeface="+mn-ea"/>
              </a:endParaRPr>
            </a:p>
            <a:p>
              <a:r>
                <a:rPr lang="ja-JP" altLang="en-US" sz="1400" dirty="0" smtClean="0">
                  <a:latin typeface="+mn-ea"/>
                </a:rPr>
                <a:t>　</a:t>
              </a:r>
              <a:r>
                <a:rPr lang="ja-JP" altLang="en-US" sz="1400" dirty="0" err="1" smtClean="0">
                  <a:latin typeface="+mn-ea"/>
                </a:rPr>
                <a:t>用し</a:t>
              </a:r>
              <a:r>
                <a:rPr lang="ja-JP" altLang="en-US" sz="1400" dirty="0">
                  <a:latin typeface="+mn-ea"/>
                </a:rPr>
                <a:t>、 連携</a:t>
              </a:r>
              <a:r>
                <a:rPr lang="ja-JP" altLang="en-US" sz="1400" dirty="0" smtClean="0">
                  <a:latin typeface="+mn-ea"/>
                </a:rPr>
                <a:t>体制の充実を図る。 </a:t>
              </a:r>
              <a:endParaRPr kumimoji="1" lang="ja-JP" altLang="en-US" sz="1400" dirty="0">
                <a:latin typeface="+mn-ea"/>
              </a:endParaRPr>
            </a:p>
          </p:txBody>
        </p:sp>
      </p:grpSp>
      <p:sp>
        <p:nvSpPr>
          <p:cNvPr id="17"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13</a:t>
            </a:fld>
            <a:endParaRPr kumimoji="1" lang="ja-JP" altLang="en-US" dirty="0"/>
          </a:p>
        </p:txBody>
      </p:sp>
      <p:pic>
        <p:nvPicPr>
          <p:cNvPr id="18" name="図 17"/>
          <p:cNvPicPr>
            <a:picLocks noChangeAspect="1"/>
          </p:cNvPicPr>
          <p:nvPr/>
        </p:nvPicPr>
        <p:blipFill>
          <a:blip r:embed="rId2"/>
          <a:stretch>
            <a:fillRect/>
          </a:stretch>
        </p:blipFill>
        <p:spPr>
          <a:xfrm>
            <a:off x="5420735" y="738664"/>
            <a:ext cx="4143429" cy="5778575"/>
          </a:xfrm>
          <a:prstGeom prst="rect">
            <a:avLst/>
          </a:prstGeom>
        </p:spPr>
      </p:pic>
    </p:spTree>
    <p:extLst>
      <p:ext uri="{BB962C8B-B14F-4D97-AF65-F5344CB8AC3E}">
        <p14:creationId xmlns:p14="http://schemas.microsoft.com/office/powerpoint/2010/main" val="1276137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第３章第５節　糖尿病の医療連携体制</a:t>
            </a:r>
            <a:endParaRPr kumimoji="1" lang="ja-JP" altLang="en-US" b="1" dirty="0">
              <a:solidFill>
                <a:schemeClr val="bg1"/>
              </a:solidFill>
            </a:endParaRPr>
          </a:p>
        </p:txBody>
      </p:sp>
      <p:grpSp>
        <p:nvGrpSpPr>
          <p:cNvPr id="14" name="グループ化 13"/>
          <p:cNvGrpSpPr/>
          <p:nvPr/>
        </p:nvGrpSpPr>
        <p:grpSpPr>
          <a:xfrm>
            <a:off x="231597" y="648369"/>
            <a:ext cx="4886503" cy="5979678"/>
            <a:chOff x="51658" y="610490"/>
            <a:chExt cx="4886503" cy="5979678"/>
          </a:xfrm>
        </p:grpSpPr>
        <p:sp>
          <p:nvSpPr>
            <p:cNvPr id="19" name="テキスト ボックス 18"/>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20" name="テキスト ボックス 19"/>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21" name="テキスト ボックス 20"/>
            <p:cNvSpPr txBox="1"/>
            <p:nvPr/>
          </p:nvSpPr>
          <p:spPr>
            <a:xfrm>
              <a:off x="54712" y="2553021"/>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22" name="テキスト ボックス 21"/>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3" name="テキスト ボックス 22"/>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4" name="正方形/長方形 23"/>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231597" y="1011546"/>
            <a:ext cx="4855314" cy="1169551"/>
          </a:xfrm>
          <a:prstGeom prst="rect">
            <a:avLst/>
          </a:prstGeom>
          <a:noFill/>
        </p:spPr>
        <p:txBody>
          <a:bodyPr wrap="square" rtlCol="0">
            <a:spAutoFit/>
          </a:bodyPr>
          <a:lstStyle/>
          <a:p>
            <a:r>
              <a:rPr kumimoji="1" lang="ja-JP" altLang="en-US" sz="1400" dirty="0" smtClean="0"/>
              <a:t>　糖尿病</a:t>
            </a:r>
            <a:r>
              <a:rPr kumimoji="1" lang="ja-JP" altLang="en-US" sz="1400" dirty="0"/>
              <a:t>は自覚症状が乏しい疾患であり、健診による早期発見・治療が重要であることから、特定健診受診率の向上に努めることが必要。また、患者の継続治療を支援し、合併症の発症や進行を予防できるようかかりつけ医・専門医、保険者等が連携できる体制づくりが必要。</a:t>
            </a:r>
            <a:endParaRPr kumimoji="1" lang="en-US" altLang="ja-JP" sz="1400" dirty="0"/>
          </a:p>
        </p:txBody>
      </p:sp>
      <p:sp>
        <p:nvSpPr>
          <p:cNvPr id="26" name="テキスト ボックス 25"/>
          <p:cNvSpPr txBox="1"/>
          <p:nvPr/>
        </p:nvSpPr>
        <p:spPr>
          <a:xfrm>
            <a:off x="258953" y="2923816"/>
            <a:ext cx="4800601" cy="738664"/>
          </a:xfrm>
          <a:prstGeom prst="rect">
            <a:avLst/>
          </a:prstGeom>
          <a:noFill/>
        </p:spPr>
        <p:txBody>
          <a:bodyPr wrap="square" rtlCol="0">
            <a:spAutoFit/>
          </a:bodyPr>
          <a:lstStyle/>
          <a:p>
            <a:r>
              <a:rPr kumimoji="1" lang="ja-JP" altLang="en-US" sz="1400" dirty="0" smtClean="0">
                <a:latin typeface="+mn-ea"/>
              </a:rPr>
              <a:t>○</a:t>
            </a:r>
            <a:r>
              <a:rPr kumimoji="1" lang="ja-JP" altLang="en-US" sz="1400" dirty="0">
                <a:latin typeface="+mn-ea"/>
              </a:rPr>
              <a:t>　地域連携クリティカルパスを導入</a:t>
            </a:r>
            <a:r>
              <a:rPr kumimoji="1" lang="ja-JP" altLang="en-US" sz="1400" dirty="0" smtClean="0">
                <a:latin typeface="+mn-ea"/>
              </a:rPr>
              <a:t>している</a:t>
            </a:r>
            <a:r>
              <a:rPr kumimoji="1" lang="ja-JP" altLang="en-US" sz="1400" dirty="0">
                <a:latin typeface="+mn-ea"/>
              </a:rPr>
              <a:t>医療機関　　　　</a:t>
            </a:r>
            <a:endParaRPr kumimoji="1" lang="en-US" altLang="ja-JP" sz="1400" dirty="0">
              <a:latin typeface="+mn-ea"/>
            </a:endParaRPr>
          </a:p>
          <a:p>
            <a:r>
              <a:rPr kumimoji="1" lang="ja-JP" altLang="en-US" sz="1400" dirty="0">
                <a:latin typeface="+mn-ea"/>
              </a:rPr>
              <a:t>　数の増加（</a:t>
            </a:r>
            <a:r>
              <a:rPr kumimoji="1" lang="en-US" altLang="ja-JP" sz="1400" dirty="0" smtClean="0">
                <a:latin typeface="+mn-ea"/>
              </a:rPr>
              <a:t>R</a:t>
            </a:r>
            <a:r>
              <a:rPr kumimoji="1" lang="ja-JP" altLang="en-US" sz="1400" dirty="0" smtClean="0">
                <a:latin typeface="+mn-ea"/>
              </a:rPr>
              <a:t>４</a:t>
            </a:r>
            <a:r>
              <a:rPr kumimoji="1" lang="en-US" altLang="ja-JP" sz="1400" dirty="0" smtClean="0">
                <a:latin typeface="+mn-ea"/>
              </a:rPr>
              <a:t>:510</a:t>
            </a:r>
            <a:r>
              <a:rPr kumimoji="1" lang="ja-JP" altLang="en-US" sz="1400" dirty="0">
                <a:latin typeface="+mn-ea"/>
              </a:rPr>
              <a:t>施設</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特定健診受診率の増加</a:t>
            </a:r>
            <a:endParaRPr kumimoji="1" lang="en-US" altLang="ja-JP" sz="1400" dirty="0">
              <a:latin typeface="+mn-ea"/>
            </a:endParaRPr>
          </a:p>
        </p:txBody>
      </p:sp>
      <p:sp>
        <p:nvSpPr>
          <p:cNvPr id="27" name="テキスト ボックス 26"/>
          <p:cNvSpPr txBox="1"/>
          <p:nvPr/>
        </p:nvSpPr>
        <p:spPr>
          <a:xfrm>
            <a:off x="258952" y="4463799"/>
            <a:ext cx="4827959" cy="1815882"/>
          </a:xfrm>
          <a:prstGeom prst="rect">
            <a:avLst/>
          </a:prstGeom>
          <a:noFill/>
        </p:spPr>
        <p:txBody>
          <a:bodyPr wrap="square" rtlCol="0">
            <a:spAutoFit/>
          </a:bodyPr>
          <a:lstStyle/>
          <a:p>
            <a:r>
              <a:rPr kumimoji="1" lang="ja-JP" altLang="en-US" sz="1400" dirty="0"/>
              <a:t>○　特定健康診査の意義を広く周知するとともに</a:t>
            </a:r>
            <a:r>
              <a:rPr kumimoji="1" lang="ja-JP" altLang="en-US" sz="1400" dirty="0" smtClean="0"/>
              <a:t>、糖尿病</a:t>
            </a:r>
            <a:endParaRPr kumimoji="1" lang="en-US" altLang="ja-JP" sz="1400" dirty="0" smtClean="0"/>
          </a:p>
          <a:p>
            <a:r>
              <a:rPr kumimoji="1" lang="ja-JP" altLang="en-US" sz="1400" dirty="0" smtClean="0"/>
              <a:t>　の</a:t>
            </a:r>
            <a:r>
              <a:rPr kumimoji="1" lang="ja-JP" altLang="en-US" sz="1400" dirty="0"/>
              <a:t>発症リスクがある者に対して特定保健指導や</a:t>
            </a:r>
            <a:r>
              <a:rPr kumimoji="1" lang="ja-JP" altLang="en-US" sz="1400" dirty="0" smtClean="0"/>
              <a:t>医療機関</a:t>
            </a:r>
            <a:endParaRPr kumimoji="1" lang="en-US" altLang="ja-JP" sz="1400" dirty="0" smtClean="0"/>
          </a:p>
          <a:p>
            <a:r>
              <a:rPr kumimoji="1" lang="ja-JP" altLang="en-US" sz="1400" dirty="0" smtClean="0"/>
              <a:t>　の</a:t>
            </a:r>
            <a:r>
              <a:rPr kumimoji="1" lang="ja-JP" altLang="en-US" sz="1400" dirty="0"/>
              <a:t>受診勧奨を実施し、予防と医療が連携して</a:t>
            </a:r>
            <a:r>
              <a:rPr kumimoji="1" lang="ja-JP" altLang="en-US" sz="1400" dirty="0" smtClean="0"/>
              <a:t>糖尿病</a:t>
            </a:r>
            <a:r>
              <a:rPr kumimoji="1" lang="ja-JP" altLang="en-US" sz="1400" dirty="0"/>
              <a:t>の</a:t>
            </a:r>
            <a:r>
              <a:rPr kumimoji="1" lang="ja-JP" altLang="en-US" sz="1400" dirty="0" smtClean="0"/>
              <a:t>発</a:t>
            </a:r>
            <a:endParaRPr kumimoji="1" lang="en-US" altLang="ja-JP" sz="1400" dirty="0" smtClean="0"/>
          </a:p>
          <a:p>
            <a:r>
              <a:rPr kumimoji="1" lang="ja-JP" altLang="en-US" sz="1400" dirty="0" smtClean="0"/>
              <a:t>　症</a:t>
            </a:r>
            <a:r>
              <a:rPr kumimoji="1" lang="ja-JP" altLang="en-US" sz="1400" dirty="0"/>
              <a:t>予防に努める。</a:t>
            </a:r>
            <a:endParaRPr kumimoji="1" lang="en-US" altLang="ja-JP" sz="1400" dirty="0"/>
          </a:p>
          <a:p>
            <a:r>
              <a:rPr kumimoji="1" lang="ja-JP" altLang="en-US" sz="1400" dirty="0"/>
              <a:t>○　発症予防から専門的治療・慢性合併症治療まで</a:t>
            </a:r>
            <a:r>
              <a:rPr kumimoji="1" lang="ja-JP" altLang="en-US" sz="1400" dirty="0" smtClean="0"/>
              <a:t>切れ目</a:t>
            </a:r>
            <a:endParaRPr kumimoji="1" lang="en-US" altLang="ja-JP" sz="1400" dirty="0" smtClean="0"/>
          </a:p>
          <a:p>
            <a:r>
              <a:rPr kumimoji="1" lang="ja-JP" altLang="en-US" sz="1400" dirty="0" smtClean="0"/>
              <a:t>　なく</a:t>
            </a:r>
            <a:r>
              <a:rPr kumimoji="1" lang="ja-JP" altLang="en-US" sz="1400" dirty="0"/>
              <a:t>適切な医療が提供できるよう地域連携</a:t>
            </a:r>
            <a:r>
              <a:rPr kumimoji="1" lang="ja-JP" altLang="en-US" sz="1400" dirty="0" smtClean="0"/>
              <a:t>クリティカル</a:t>
            </a:r>
            <a:endParaRPr kumimoji="1" lang="en-US" altLang="ja-JP" sz="1400" dirty="0" smtClean="0"/>
          </a:p>
          <a:p>
            <a:r>
              <a:rPr kumimoji="1" lang="ja-JP" altLang="en-US" sz="1400" dirty="0" smtClean="0"/>
              <a:t>　パス</a:t>
            </a:r>
            <a:r>
              <a:rPr kumimoji="1" lang="ja-JP" altLang="en-US" sz="1400" dirty="0"/>
              <a:t>や</a:t>
            </a:r>
            <a:r>
              <a:rPr kumimoji="1" lang="en-US" altLang="ja-JP" sz="1400" dirty="0"/>
              <a:t>ICT</a:t>
            </a:r>
            <a:r>
              <a:rPr kumimoji="1" lang="ja-JP" altLang="en-US" sz="1400" dirty="0"/>
              <a:t>を活用した患者情報共有ネットワーク</a:t>
            </a:r>
            <a:r>
              <a:rPr kumimoji="1" lang="ja-JP" altLang="en-US" sz="1400" dirty="0" smtClean="0"/>
              <a:t>、圏域</a:t>
            </a:r>
            <a:endParaRPr kumimoji="1" lang="en-US" altLang="ja-JP" sz="1400" dirty="0" smtClean="0"/>
          </a:p>
          <a:p>
            <a:r>
              <a:rPr kumimoji="1" lang="ja-JP" altLang="en-US" sz="1400" dirty="0" smtClean="0"/>
              <a:t>　会議</a:t>
            </a:r>
            <a:r>
              <a:rPr kumimoji="1" lang="ja-JP" altLang="en-US" sz="1400" dirty="0"/>
              <a:t>等を活用し、連携体制の充実を図る。</a:t>
            </a:r>
            <a:endParaRPr kumimoji="1" lang="en-US" altLang="ja-JP" sz="1400" dirty="0"/>
          </a:p>
        </p:txBody>
      </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14</a:t>
            </a:fld>
            <a:endParaRPr kumimoji="1" lang="ja-JP" altLang="en-US" dirty="0"/>
          </a:p>
        </p:txBody>
      </p:sp>
      <p:pic>
        <p:nvPicPr>
          <p:cNvPr id="16" name="図 15"/>
          <p:cNvPicPr>
            <a:picLocks noChangeAspect="1"/>
          </p:cNvPicPr>
          <p:nvPr/>
        </p:nvPicPr>
        <p:blipFill>
          <a:blip r:embed="rId2"/>
          <a:stretch>
            <a:fillRect/>
          </a:stretch>
        </p:blipFill>
        <p:spPr>
          <a:xfrm>
            <a:off x="5540583" y="648369"/>
            <a:ext cx="3924002" cy="5859735"/>
          </a:xfrm>
          <a:prstGeom prst="rect">
            <a:avLst/>
          </a:prstGeom>
        </p:spPr>
      </p:pic>
    </p:spTree>
    <p:extLst>
      <p:ext uri="{BB962C8B-B14F-4D97-AF65-F5344CB8AC3E}">
        <p14:creationId xmlns:p14="http://schemas.microsoft.com/office/powerpoint/2010/main" val="3602954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第３章第６節　精神疾患の医療連携体制</a:t>
            </a:r>
            <a:endParaRPr kumimoji="1" lang="ja-JP" altLang="en-US" b="1" dirty="0">
              <a:solidFill>
                <a:schemeClr val="bg1"/>
              </a:solidFill>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190105409"/>
              </p:ext>
            </p:extLst>
          </p:nvPr>
        </p:nvGraphicFramePr>
        <p:xfrm>
          <a:off x="3477769" y="3125801"/>
          <a:ext cx="6428231" cy="3624250"/>
        </p:xfrm>
        <a:graphic>
          <a:graphicData uri="http://schemas.openxmlformats.org/presentationml/2006/ole">
            <mc:AlternateContent xmlns:mc="http://schemas.openxmlformats.org/markup-compatibility/2006">
              <mc:Choice xmlns:v="urn:schemas-microsoft-com:vml" Requires="v">
                <p:oleObj spid="_x0000_s2125" name="スライド" r:id="rId3" imgW="7314785" imgH="4123944" progId="PowerPoint.Slide.12">
                  <p:embed/>
                </p:oleObj>
              </mc:Choice>
              <mc:Fallback>
                <p:oleObj name="スライド" r:id="rId3" imgW="7314785" imgH="4123944" progId="PowerPoint.Slide.12">
                  <p:embed/>
                  <p:pic>
                    <p:nvPicPr>
                      <p:cNvPr id="0" name=""/>
                      <p:cNvPicPr/>
                      <p:nvPr/>
                    </p:nvPicPr>
                    <p:blipFill>
                      <a:blip r:embed="rId4"/>
                      <a:stretch>
                        <a:fillRect/>
                      </a:stretch>
                    </p:blipFill>
                    <p:spPr>
                      <a:xfrm>
                        <a:off x="3477769" y="3125801"/>
                        <a:ext cx="6428231" cy="3624250"/>
                      </a:xfrm>
                      <a:prstGeom prst="rect">
                        <a:avLst/>
                      </a:prstGeom>
                    </p:spPr>
                  </p:pic>
                </p:oleObj>
              </mc:Fallback>
            </mc:AlternateContent>
          </a:graphicData>
        </a:graphic>
      </p:graphicFrame>
      <p:sp>
        <p:nvSpPr>
          <p:cNvPr id="12" name="テキスト ボックス 11"/>
          <p:cNvSpPr txBox="1"/>
          <p:nvPr/>
        </p:nvSpPr>
        <p:spPr>
          <a:xfrm>
            <a:off x="0" y="469657"/>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現状・課題</a:t>
            </a:r>
            <a:endParaRPr kumimoji="1" lang="ja-JP" altLang="en-US" sz="1400" b="1" dirty="0"/>
          </a:p>
        </p:txBody>
      </p:sp>
      <p:sp>
        <p:nvSpPr>
          <p:cNvPr id="13" name="テキスト ボックス 12"/>
          <p:cNvSpPr txBox="1"/>
          <p:nvPr/>
        </p:nvSpPr>
        <p:spPr>
          <a:xfrm>
            <a:off x="-1" y="1752408"/>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14" name="テキスト ボックス 13"/>
          <p:cNvSpPr txBox="1"/>
          <p:nvPr/>
        </p:nvSpPr>
        <p:spPr>
          <a:xfrm>
            <a:off x="0" y="777434"/>
            <a:ext cx="9858206" cy="738664"/>
          </a:xfrm>
          <a:prstGeom prst="rect">
            <a:avLst/>
          </a:prstGeom>
          <a:noFill/>
          <a:ln w="19050">
            <a:solidFill>
              <a:schemeClr val="accent5">
                <a:lumMod val="50000"/>
              </a:schemeClr>
            </a:solidFill>
          </a:ln>
        </p:spPr>
        <p:txBody>
          <a:bodyPr wrap="square" rtlCol="0">
            <a:spAutoFit/>
          </a:bodyPr>
          <a:lstStyle/>
          <a:p>
            <a:r>
              <a:rPr kumimoji="1" lang="ja-JP" altLang="en-US" sz="1400" dirty="0" smtClean="0"/>
              <a:t>　</a:t>
            </a:r>
            <a:r>
              <a:rPr kumimoji="1" lang="ja-JP" altLang="en-US" sz="1400" dirty="0" smtClean="0">
                <a:latin typeface="+mn-ea"/>
              </a:rPr>
              <a:t>北海道における精神疾患の総患者数は</a:t>
            </a:r>
            <a:r>
              <a:rPr kumimoji="1" lang="en-US" altLang="ja-JP" sz="1400" dirty="0" smtClean="0">
                <a:latin typeface="+mn-ea"/>
              </a:rPr>
              <a:t>26</a:t>
            </a:r>
            <a:r>
              <a:rPr kumimoji="1" lang="ja-JP" altLang="en-US" sz="1400" dirty="0" smtClean="0">
                <a:latin typeface="+mn-ea"/>
              </a:rPr>
              <a:t>万人と推計されており、精神障がいの有無や程度にかかわらず、誰もが安心して自分らしい暮らしをすることができるよう、精神疾患に関する知識の普及啓発、身近な市町村や保健所における相談機能の強化、適切な精神科医療が提供される体制づくり、</a:t>
            </a:r>
            <a:r>
              <a:rPr kumimoji="1" lang="ja-JP" altLang="en-US" sz="1400" dirty="0" err="1" smtClean="0">
                <a:latin typeface="+mn-ea"/>
              </a:rPr>
              <a:t>障がい</a:t>
            </a:r>
            <a:r>
              <a:rPr kumimoji="1" lang="ja-JP" altLang="en-US" sz="1400" dirty="0" smtClean="0">
                <a:latin typeface="+mn-ea"/>
              </a:rPr>
              <a:t>福祉・介護サービスと連携した地域定着への支援等が必要。</a:t>
            </a:r>
            <a:endParaRPr kumimoji="1" lang="ja-JP" altLang="en-US" sz="1400" dirty="0">
              <a:latin typeface="+mn-ea"/>
            </a:endParaRPr>
          </a:p>
        </p:txBody>
      </p:sp>
      <p:sp>
        <p:nvSpPr>
          <p:cNvPr id="15" name="テキスト ボックス 14"/>
          <p:cNvSpPr txBox="1"/>
          <p:nvPr/>
        </p:nvSpPr>
        <p:spPr>
          <a:xfrm>
            <a:off x="-2" y="2071369"/>
            <a:ext cx="9858208" cy="954107"/>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認知症疾患医療センター［地域型・連携型］（圏域数・医療機関数）の増加（</a:t>
            </a:r>
            <a:r>
              <a:rPr kumimoji="1" lang="en-US" altLang="ja-JP" sz="1400" dirty="0" smtClean="0">
                <a:latin typeface="+mn-ea"/>
              </a:rPr>
              <a:t>R5</a:t>
            </a:r>
            <a:r>
              <a:rPr kumimoji="1" lang="ja-JP" altLang="en-US" sz="1400" dirty="0" smtClean="0">
                <a:latin typeface="+mn-ea"/>
              </a:rPr>
              <a:t>：</a:t>
            </a:r>
            <a:r>
              <a:rPr kumimoji="1" lang="en-US" altLang="ja-JP" sz="1400" dirty="0" smtClean="0">
                <a:latin typeface="+mn-ea"/>
              </a:rPr>
              <a:t>14</a:t>
            </a:r>
            <a:r>
              <a:rPr kumimoji="1" lang="ja-JP" altLang="en-US" sz="1400" dirty="0" smtClean="0">
                <a:latin typeface="+mn-ea"/>
              </a:rPr>
              <a:t>圏域・</a:t>
            </a:r>
            <a:r>
              <a:rPr kumimoji="1" lang="en-US" altLang="ja-JP" sz="1400" dirty="0" smtClean="0">
                <a:latin typeface="+mn-ea"/>
              </a:rPr>
              <a:t>24</a:t>
            </a:r>
            <a:r>
              <a:rPr kumimoji="1" lang="ja-JP" altLang="en-US" sz="1400" dirty="0" smtClean="0">
                <a:latin typeface="+mn-ea"/>
              </a:rPr>
              <a:t>医療機関）</a:t>
            </a:r>
            <a:endParaRPr kumimoji="1" lang="en-US" altLang="ja-JP" sz="1400" dirty="0" smtClean="0">
              <a:latin typeface="+mn-ea"/>
            </a:endParaRPr>
          </a:p>
          <a:p>
            <a:r>
              <a:rPr kumimoji="1" lang="ja-JP" altLang="en-US" sz="1400" dirty="0" smtClean="0">
                <a:latin typeface="+mn-ea"/>
              </a:rPr>
              <a:t>○　退院率（入院後３か月、６か月、１年の各時点）の向上</a:t>
            </a:r>
            <a:endParaRPr kumimoji="1" lang="en-US" altLang="ja-JP" sz="1400" dirty="0" smtClean="0">
              <a:latin typeface="+mn-ea"/>
            </a:endParaRPr>
          </a:p>
          <a:p>
            <a:r>
              <a:rPr kumimoji="1" lang="ja-JP" altLang="en-US" sz="1400" dirty="0" smtClean="0">
                <a:latin typeface="+mn-ea"/>
              </a:rPr>
              <a:t>○　慢性期入院患者数（</a:t>
            </a:r>
            <a:r>
              <a:rPr kumimoji="1" lang="en-US" altLang="ja-JP" sz="1400" dirty="0" smtClean="0">
                <a:latin typeface="+mn-ea"/>
              </a:rPr>
              <a:t>65</a:t>
            </a:r>
            <a:r>
              <a:rPr kumimoji="1" lang="ja-JP" altLang="en-US" sz="1400" dirty="0" smtClean="0">
                <a:latin typeface="+mn-ea"/>
              </a:rPr>
              <a:t>歳以上、</a:t>
            </a:r>
            <a:r>
              <a:rPr kumimoji="1" lang="en-US" altLang="ja-JP" sz="1400" dirty="0" smtClean="0">
                <a:latin typeface="+mn-ea"/>
              </a:rPr>
              <a:t>65</a:t>
            </a:r>
            <a:r>
              <a:rPr kumimoji="1" lang="ja-JP" altLang="en-US" sz="1400" dirty="0" smtClean="0">
                <a:latin typeface="+mn-ea"/>
              </a:rPr>
              <a:t>歳未満）の減少</a:t>
            </a:r>
            <a:endParaRPr kumimoji="1" lang="en-US" altLang="ja-JP" sz="1400" dirty="0" smtClean="0">
              <a:latin typeface="+mn-ea"/>
            </a:endParaRPr>
          </a:p>
          <a:p>
            <a:r>
              <a:rPr kumimoji="1" lang="ja-JP" altLang="en-US" sz="1400" dirty="0" smtClean="0">
                <a:latin typeface="+mn-ea"/>
              </a:rPr>
              <a:t>○　精神病床から退院後の１年以内の地域における平均生活日数（地域平均生活日数）の維持・向上</a:t>
            </a:r>
            <a:endParaRPr kumimoji="1" lang="en-US" altLang="ja-JP" sz="1400" dirty="0" smtClean="0">
              <a:latin typeface="+mn-ea"/>
            </a:endParaRPr>
          </a:p>
        </p:txBody>
      </p:sp>
      <p:sp>
        <p:nvSpPr>
          <p:cNvPr id="16" name="テキスト ボックス 15"/>
          <p:cNvSpPr txBox="1"/>
          <p:nvPr/>
        </p:nvSpPr>
        <p:spPr>
          <a:xfrm>
            <a:off x="0" y="3349314"/>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主な施策</a:t>
            </a:r>
            <a:endParaRPr kumimoji="1" lang="ja-JP" altLang="en-US" sz="1400" b="1" dirty="0"/>
          </a:p>
        </p:txBody>
      </p:sp>
      <p:sp>
        <p:nvSpPr>
          <p:cNvPr id="17" name="テキスト ボックス 16"/>
          <p:cNvSpPr txBox="1"/>
          <p:nvPr/>
        </p:nvSpPr>
        <p:spPr>
          <a:xfrm>
            <a:off x="0" y="3670470"/>
            <a:ext cx="3706295" cy="2699200"/>
          </a:xfrm>
          <a:prstGeom prst="rect">
            <a:avLst/>
          </a:prstGeom>
          <a:noFill/>
          <a:ln w="19050">
            <a:solidFill>
              <a:schemeClr val="accent5">
                <a:lumMod val="50000"/>
              </a:schemeClr>
            </a:solidFill>
          </a:ln>
        </p:spPr>
        <p:txBody>
          <a:bodyPr wrap="square" rtlCol="0">
            <a:spAutoFit/>
          </a:bodyPr>
          <a:lstStyle/>
          <a:p>
            <a:pPr>
              <a:lnSpc>
                <a:spcPct val="110000"/>
              </a:lnSpc>
            </a:pPr>
            <a:r>
              <a:rPr kumimoji="1" lang="ja-JP" altLang="en-US" sz="1400" dirty="0" smtClean="0"/>
              <a:t>○　</a:t>
            </a:r>
            <a:r>
              <a:rPr kumimoji="1" lang="ja-JP" altLang="en-US" sz="1400" dirty="0" err="1" smtClean="0"/>
              <a:t>精神障</a:t>
            </a:r>
            <a:r>
              <a:rPr kumimoji="1" lang="ja-JP" altLang="en-US" sz="1400" dirty="0" err="1"/>
              <a:t>がいにも</a:t>
            </a:r>
            <a:r>
              <a:rPr kumimoji="1" lang="ja-JP" altLang="en-US" sz="1400" dirty="0"/>
              <a:t>対応した地域</a:t>
            </a:r>
            <a:r>
              <a:rPr kumimoji="1" lang="ja-JP" altLang="en-US" sz="1400" dirty="0" smtClean="0"/>
              <a:t>包括ケア</a:t>
            </a:r>
            <a:endParaRPr kumimoji="1" lang="en-US" altLang="ja-JP" sz="1400" dirty="0" smtClean="0"/>
          </a:p>
          <a:p>
            <a:pPr>
              <a:lnSpc>
                <a:spcPct val="110000"/>
              </a:lnSpc>
            </a:pPr>
            <a:r>
              <a:rPr kumimoji="1" lang="ja-JP" altLang="en-US" sz="1400" dirty="0" smtClean="0"/>
              <a:t>　システム</a:t>
            </a:r>
            <a:r>
              <a:rPr kumimoji="1" lang="ja-JP" altLang="en-US" sz="1400" dirty="0"/>
              <a:t>と多様な精神疾患等に</a:t>
            </a:r>
            <a:r>
              <a:rPr kumimoji="1" lang="ja-JP" altLang="en-US" sz="1400" dirty="0" smtClean="0"/>
              <a:t>対応でき</a:t>
            </a:r>
            <a:endParaRPr kumimoji="1" lang="en-US" altLang="ja-JP" sz="1400" dirty="0" smtClean="0"/>
          </a:p>
          <a:p>
            <a:pPr>
              <a:lnSpc>
                <a:spcPct val="110000"/>
              </a:lnSpc>
            </a:pPr>
            <a:r>
              <a:rPr kumimoji="1" lang="ja-JP" altLang="en-US" sz="1400" dirty="0" smtClean="0"/>
              <a:t>　</a:t>
            </a:r>
            <a:r>
              <a:rPr kumimoji="1" lang="ja-JP" altLang="en-US" sz="1400" dirty="0" err="1" smtClean="0"/>
              <a:t>る</a:t>
            </a:r>
            <a:r>
              <a:rPr kumimoji="1" lang="ja-JP" altLang="en-US" sz="1400" dirty="0"/>
              <a:t>医療連携体制の構築を進める</a:t>
            </a:r>
            <a:r>
              <a:rPr kumimoji="1" lang="ja-JP" altLang="en-US" sz="1400" dirty="0" smtClean="0"/>
              <a:t>ため、長</a:t>
            </a:r>
            <a:endParaRPr kumimoji="1" lang="en-US" altLang="ja-JP" sz="1400" dirty="0" smtClean="0"/>
          </a:p>
          <a:p>
            <a:pPr>
              <a:lnSpc>
                <a:spcPct val="110000"/>
              </a:lnSpc>
            </a:pPr>
            <a:r>
              <a:rPr kumimoji="1" lang="ja-JP" altLang="en-US" sz="1400" dirty="0" smtClean="0"/>
              <a:t>　期</a:t>
            </a:r>
            <a:r>
              <a:rPr kumimoji="1" lang="ja-JP" altLang="en-US" sz="1400" dirty="0"/>
              <a:t>入院患者の地域移行・地域</a:t>
            </a:r>
            <a:r>
              <a:rPr kumimoji="1" lang="ja-JP" altLang="en-US" sz="1400" dirty="0" smtClean="0"/>
              <a:t>定着</a:t>
            </a:r>
            <a:r>
              <a:rPr kumimoji="1" lang="ja-JP" altLang="en-US" sz="1400" dirty="0"/>
              <a:t>の</a:t>
            </a:r>
            <a:r>
              <a:rPr kumimoji="1" lang="ja-JP" altLang="en-US" sz="1400" dirty="0" smtClean="0"/>
              <a:t>支援</a:t>
            </a:r>
            <a:endParaRPr kumimoji="1" lang="en-US" altLang="ja-JP" sz="1400" dirty="0" smtClean="0"/>
          </a:p>
          <a:p>
            <a:pPr>
              <a:lnSpc>
                <a:spcPct val="110000"/>
              </a:lnSpc>
            </a:pPr>
            <a:r>
              <a:rPr kumimoji="1" lang="ja-JP" altLang="en-US" sz="1400" dirty="0" smtClean="0"/>
              <a:t>　の</a:t>
            </a:r>
            <a:r>
              <a:rPr kumimoji="1" lang="ja-JP" altLang="en-US" sz="1400" dirty="0"/>
              <a:t>促進や精神疾患ごとに</a:t>
            </a:r>
            <a:r>
              <a:rPr kumimoji="1" lang="ja-JP" altLang="en-US" sz="1400" dirty="0" smtClean="0"/>
              <a:t>医療機関間</a:t>
            </a:r>
            <a:r>
              <a:rPr kumimoji="1" lang="ja-JP" altLang="en-US" sz="1400" dirty="0"/>
              <a:t>の</a:t>
            </a:r>
            <a:r>
              <a:rPr kumimoji="1" lang="ja-JP" altLang="en-US" sz="1400" dirty="0" smtClean="0"/>
              <a:t>連</a:t>
            </a:r>
            <a:endParaRPr kumimoji="1" lang="en-US" altLang="ja-JP" sz="1400" dirty="0" smtClean="0"/>
          </a:p>
          <a:p>
            <a:pPr>
              <a:lnSpc>
                <a:spcPct val="110000"/>
              </a:lnSpc>
            </a:pPr>
            <a:r>
              <a:rPr kumimoji="1" lang="ja-JP" altLang="en-US" sz="1400" dirty="0" smtClean="0"/>
              <a:t>　携</a:t>
            </a:r>
            <a:r>
              <a:rPr kumimoji="1" lang="ja-JP" altLang="en-US" sz="1400" dirty="0"/>
              <a:t>を推進</a:t>
            </a:r>
            <a:r>
              <a:rPr kumimoji="1" lang="ja-JP" altLang="en-US" sz="1400" dirty="0" smtClean="0"/>
              <a:t>。</a:t>
            </a:r>
            <a:endParaRPr kumimoji="1" lang="en-US" altLang="ja-JP" sz="1400" dirty="0" smtClean="0"/>
          </a:p>
          <a:p>
            <a:pPr>
              <a:lnSpc>
                <a:spcPct val="110000"/>
              </a:lnSpc>
            </a:pPr>
            <a:r>
              <a:rPr kumimoji="1" lang="ja-JP" altLang="en-US" sz="1400" dirty="0" smtClean="0"/>
              <a:t>○　自殺や依存症などへの対策の推進を図</a:t>
            </a:r>
            <a:endParaRPr kumimoji="1" lang="en-US" altLang="ja-JP" sz="1400" dirty="0" smtClean="0"/>
          </a:p>
          <a:p>
            <a:pPr>
              <a:lnSpc>
                <a:spcPct val="110000"/>
              </a:lnSpc>
            </a:pPr>
            <a:r>
              <a:rPr kumimoji="1" lang="ja-JP" altLang="en-US" sz="1400" dirty="0" smtClean="0"/>
              <a:t>　るため、相談支援体制の整備を進めると</a:t>
            </a:r>
            <a:endParaRPr kumimoji="1" lang="en-US" altLang="ja-JP" sz="1400" dirty="0" smtClean="0"/>
          </a:p>
          <a:p>
            <a:pPr>
              <a:lnSpc>
                <a:spcPct val="110000"/>
              </a:lnSpc>
            </a:pPr>
            <a:r>
              <a:rPr kumimoji="1" lang="ja-JP" altLang="en-US" sz="1400" dirty="0" smtClean="0"/>
              <a:t>　ともに、関係機関と連携し、地域におけ</a:t>
            </a:r>
            <a:endParaRPr kumimoji="1" lang="en-US" altLang="ja-JP" sz="1400" dirty="0" smtClean="0"/>
          </a:p>
          <a:p>
            <a:pPr>
              <a:lnSpc>
                <a:spcPct val="110000"/>
              </a:lnSpc>
            </a:pPr>
            <a:r>
              <a:rPr kumimoji="1" lang="ja-JP" altLang="en-US" sz="1400" dirty="0" smtClean="0"/>
              <a:t>　</a:t>
            </a:r>
            <a:r>
              <a:rPr kumimoji="1" lang="ja-JP" altLang="en-US" sz="1400" dirty="0" err="1" smtClean="0"/>
              <a:t>る</a:t>
            </a:r>
            <a:r>
              <a:rPr kumimoji="1" lang="ja-JP" altLang="en-US" sz="1400" dirty="0" smtClean="0"/>
              <a:t>精神科医療の確保に向けた取組を推進。</a:t>
            </a:r>
            <a:endParaRPr kumimoji="1" lang="en-US" altLang="ja-JP" sz="1400" dirty="0" smtClean="0"/>
          </a:p>
          <a:p>
            <a:pPr>
              <a:lnSpc>
                <a:spcPct val="110000"/>
              </a:lnSpc>
            </a:pPr>
            <a:endParaRPr kumimoji="1" lang="ja-JP" altLang="en-US" sz="1400" dirty="0"/>
          </a:p>
        </p:txBody>
      </p:sp>
      <p:sp>
        <p:nvSpPr>
          <p:cNvPr id="1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15</a:t>
            </a:fld>
            <a:endParaRPr kumimoji="1" lang="ja-JP" altLang="en-US" dirty="0"/>
          </a:p>
        </p:txBody>
      </p:sp>
    </p:spTree>
    <p:extLst>
      <p:ext uri="{BB962C8B-B14F-4D97-AF65-F5344CB8AC3E}">
        <p14:creationId xmlns:p14="http://schemas.microsoft.com/office/powerpoint/2010/main" val="235517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第３章第７節　救急医療体制</a:t>
            </a:r>
            <a:endParaRPr kumimoji="1" lang="ja-JP" altLang="en-US" b="1" dirty="0">
              <a:solidFill>
                <a:schemeClr val="bg1"/>
              </a:solidFill>
            </a:endParaRPr>
          </a:p>
        </p:txBody>
      </p:sp>
      <p:pic>
        <p:nvPicPr>
          <p:cNvPr id="2" name="図 1"/>
          <p:cNvPicPr>
            <a:picLocks noChangeAspect="1"/>
          </p:cNvPicPr>
          <p:nvPr/>
        </p:nvPicPr>
        <p:blipFill>
          <a:blip r:embed="rId2"/>
          <a:stretch>
            <a:fillRect/>
          </a:stretch>
        </p:blipFill>
        <p:spPr>
          <a:xfrm>
            <a:off x="5217822" y="480639"/>
            <a:ext cx="4537582" cy="6209631"/>
          </a:xfrm>
          <a:prstGeom prst="rect">
            <a:avLst/>
          </a:prstGeom>
        </p:spPr>
      </p:pic>
      <p:grpSp>
        <p:nvGrpSpPr>
          <p:cNvPr id="13" name="グループ化 12"/>
          <p:cNvGrpSpPr/>
          <p:nvPr/>
        </p:nvGrpSpPr>
        <p:grpSpPr>
          <a:xfrm>
            <a:off x="231597" y="648369"/>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54712" y="2553021"/>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正方形/長方形 2"/>
          <p:cNvSpPr/>
          <p:nvPr/>
        </p:nvSpPr>
        <p:spPr>
          <a:xfrm>
            <a:off x="5940895" y="6173553"/>
            <a:ext cx="2494310" cy="302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31597" y="980491"/>
            <a:ext cx="4853354" cy="1169551"/>
          </a:xfrm>
          <a:prstGeom prst="rect">
            <a:avLst/>
          </a:prstGeom>
          <a:noFill/>
        </p:spPr>
        <p:txBody>
          <a:bodyPr wrap="square" rtlCol="0">
            <a:spAutoFit/>
          </a:bodyPr>
          <a:lstStyle/>
          <a:p>
            <a:r>
              <a:rPr lang="ja-JP" altLang="en-US" sz="1400" dirty="0" smtClean="0"/>
              <a:t>　高齢化</a:t>
            </a:r>
            <a:r>
              <a:rPr lang="ja-JP" altLang="en-US" sz="1400" dirty="0"/>
              <a:t>の進行等に伴い救急医療の需要は増加傾向にあるが、救急医療資源の限りがある中で、道民の誰もが適切な救急医療を受けられるよう、地域の救急医療機関が連携し、本道の広域性を踏まえた質の高い効果的な救急医療体制を確保すること</a:t>
            </a:r>
            <a:r>
              <a:rPr lang="ja-JP" altLang="en-US" sz="1400" dirty="0" smtClean="0"/>
              <a:t>が必要。</a:t>
            </a:r>
            <a:endParaRPr lang="en-US" altLang="ja-JP" sz="1400" dirty="0" smtClean="0"/>
          </a:p>
        </p:txBody>
      </p:sp>
      <p:sp>
        <p:nvSpPr>
          <p:cNvPr id="22" name="テキスト ボックス 21"/>
          <p:cNvSpPr txBox="1"/>
          <p:nvPr/>
        </p:nvSpPr>
        <p:spPr>
          <a:xfrm>
            <a:off x="257973" y="2913371"/>
            <a:ext cx="4800601" cy="954107"/>
          </a:xfrm>
          <a:prstGeom prst="rect">
            <a:avLst/>
          </a:prstGeom>
          <a:noFill/>
        </p:spPr>
        <p:txBody>
          <a:bodyPr wrap="square" rtlCol="0">
            <a:spAutoFit/>
          </a:bodyPr>
          <a:lstStyle/>
          <a:p>
            <a:r>
              <a:rPr lang="ja-JP" altLang="en-US" sz="1400" dirty="0" smtClean="0"/>
              <a:t>○　救命救急センターの整備第三次医療圏数</a:t>
            </a:r>
            <a:endParaRPr lang="en-US" altLang="ja-JP" sz="1400" dirty="0" smtClean="0"/>
          </a:p>
          <a:p>
            <a:r>
              <a:rPr lang="ja-JP" altLang="en-US" sz="1400" dirty="0" smtClean="0"/>
              <a:t>　　（現状：６医療圏）</a:t>
            </a:r>
            <a:endParaRPr lang="en-US" altLang="ja-JP" sz="1400" dirty="0" smtClean="0"/>
          </a:p>
          <a:p>
            <a:endParaRPr lang="en-US" altLang="ja-JP" sz="1400" dirty="0"/>
          </a:p>
          <a:p>
            <a:r>
              <a:rPr lang="ja-JP" altLang="en-US" sz="1400" dirty="0" smtClean="0"/>
              <a:t>○　ドクターヘリの運航圏の維持</a:t>
            </a:r>
            <a:endParaRPr lang="en-US" altLang="ja-JP" sz="1400" dirty="0" smtClean="0"/>
          </a:p>
        </p:txBody>
      </p:sp>
      <p:sp>
        <p:nvSpPr>
          <p:cNvPr id="23" name="テキスト ボックス 22"/>
          <p:cNvSpPr txBox="1"/>
          <p:nvPr/>
        </p:nvSpPr>
        <p:spPr>
          <a:xfrm>
            <a:off x="231597" y="4463799"/>
            <a:ext cx="4800601" cy="1815882"/>
          </a:xfrm>
          <a:prstGeom prst="rect">
            <a:avLst/>
          </a:prstGeom>
          <a:noFill/>
        </p:spPr>
        <p:txBody>
          <a:bodyPr wrap="square" rtlCol="0">
            <a:spAutoFit/>
          </a:bodyPr>
          <a:lstStyle/>
          <a:p>
            <a:r>
              <a:rPr lang="ja-JP" altLang="en-US" sz="1400" dirty="0" smtClean="0"/>
              <a:t>〇　初期</a:t>
            </a:r>
            <a:r>
              <a:rPr lang="ja-JP" altLang="en-US" sz="1400" dirty="0"/>
              <a:t>から</a:t>
            </a:r>
            <a:r>
              <a:rPr lang="ja-JP" altLang="en-US" sz="1400" dirty="0" smtClean="0"/>
              <a:t>三次救急医療に至る体系的な医療提供体制　　</a:t>
            </a:r>
            <a:endParaRPr lang="en-US" altLang="ja-JP" sz="1400" dirty="0" smtClean="0"/>
          </a:p>
          <a:p>
            <a:r>
              <a:rPr lang="ja-JP" altLang="en-US" sz="1400" dirty="0" smtClean="0"/>
              <a:t>　の充実のほか、医療機関や消防</a:t>
            </a:r>
            <a:r>
              <a:rPr lang="ja-JP" altLang="en-US" sz="1400" dirty="0"/>
              <a:t>機関等の関係機関の</a:t>
            </a:r>
            <a:r>
              <a:rPr lang="ja-JP" altLang="en-US" sz="1400" dirty="0" smtClean="0"/>
              <a:t>連　　</a:t>
            </a:r>
            <a:endParaRPr lang="en-US" altLang="ja-JP" sz="1400" dirty="0" smtClean="0"/>
          </a:p>
          <a:p>
            <a:r>
              <a:rPr lang="ja-JP" altLang="en-US" sz="1400" dirty="0" smtClean="0"/>
              <a:t>　携</a:t>
            </a:r>
            <a:r>
              <a:rPr lang="ja-JP" altLang="en-US" sz="1400" dirty="0"/>
              <a:t>を</a:t>
            </a:r>
            <a:r>
              <a:rPr lang="ja-JP" altLang="en-US" sz="1400" dirty="0" smtClean="0"/>
              <a:t>図る。</a:t>
            </a:r>
            <a:endParaRPr lang="ja-JP" altLang="en-US" sz="1400" dirty="0"/>
          </a:p>
          <a:p>
            <a:r>
              <a:rPr lang="ja-JP" altLang="en-US" sz="1400" dirty="0" smtClean="0"/>
              <a:t>〇　ドクターヘリ</a:t>
            </a:r>
            <a:r>
              <a:rPr lang="ja-JP" altLang="en-US" sz="1400" dirty="0"/>
              <a:t>や消防防災ヘリコプター等の航空機</a:t>
            </a:r>
            <a:r>
              <a:rPr lang="ja-JP" altLang="en-US" sz="1400" dirty="0" smtClean="0"/>
              <a:t>の</a:t>
            </a:r>
            <a:endParaRPr lang="en-US" altLang="ja-JP" sz="1400" dirty="0" smtClean="0"/>
          </a:p>
          <a:p>
            <a:r>
              <a:rPr lang="ja-JP" altLang="en-US" sz="1400" dirty="0" smtClean="0"/>
              <a:t>　活用等を</a:t>
            </a:r>
            <a:r>
              <a:rPr lang="ja-JP" altLang="en-US" sz="1400" dirty="0"/>
              <a:t>促進し、救急搬送体制の充実を図る。</a:t>
            </a:r>
          </a:p>
          <a:p>
            <a:r>
              <a:rPr lang="ja-JP" altLang="en-US" sz="1400" dirty="0" smtClean="0"/>
              <a:t>〇　医師会</a:t>
            </a:r>
            <a:r>
              <a:rPr lang="ja-JP" altLang="en-US" sz="1400" dirty="0"/>
              <a:t>や消防機関等と連携し、救急医療機関や</a:t>
            </a:r>
            <a:r>
              <a:rPr lang="ja-JP" altLang="en-US" sz="1400" dirty="0" smtClean="0"/>
              <a:t>救急</a:t>
            </a:r>
            <a:endParaRPr lang="en-US" altLang="ja-JP" sz="1400" dirty="0" smtClean="0"/>
          </a:p>
          <a:p>
            <a:r>
              <a:rPr lang="ja-JP" altLang="en-US" sz="1400" dirty="0" smtClean="0"/>
              <a:t>　車</a:t>
            </a:r>
            <a:r>
              <a:rPr lang="ja-JP" altLang="en-US" sz="1400" dirty="0"/>
              <a:t>の適切な利用等に関する普及啓発や救急医療に</a:t>
            </a:r>
            <a:r>
              <a:rPr lang="ja-JP" altLang="en-US" sz="1400" dirty="0" smtClean="0"/>
              <a:t>関す　　　</a:t>
            </a:r>
            <a:endParaRPr lang="en-US" altLang="ja-JP" sz="1400" dirty="0" smtClean="0"/>
          </a:p>
          <a:p>
            <a:r>
              <a:rPr lang="ja-JP" altLang="en-US" sz="1400" dirty="0" smtClean="0"/>
              <a:t>　</a:t>
            </a:r>
            <a:r>
              <a:rPr lang="ja-JP" altLang="en-US" sz="1400" dirty="0" err="1" smtClean="0"/>
              <a:t>る</a:t>
            </a:r>
            <a:r>
              <a:rPr lang="ja-JP" altLang="en-US" sz="1400" dirty="0"/>
              <a:t>必要な情報提供等を行う</a:t>
            </a:r>
            <a:r>
              <a:rPr lang="ja-JP" altLang="en-US" sz="1400" dirty="0" smtClean="0"/>
              <a:t>。</a:t>
            </a:r>
            <a:endParaRPr lang="ja-JP" altLang="en-US" sz="1400" dirty="0"/>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16</a:t>
            </a:fld>
            <a:endParaRPr kumimoji="1" lang="ja-JP" altLang="en-US" dirty="0"/>
          </a:p>
        </p:txBody>
      </p:sp>
    </p:spTree>
    <p:extLst>
      <p:ext uri="{BB962C8B-B14F-4D97-AF65-F5344CB8AC3E}">
        <p14:creationId xmlns:p14="http://schemas.microsoft.com/office/powerpoint/2010/main" val="2548701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第３章第８節　災害医療体制</a:t>
            </a:r>
            <a:endParaRPr kumimoji="1" lang="ja-JP" altLang="en-US" b="1" dirty="0">
              <a:solidFill>
                <a:schemeClr val="bg1"/>
              </a:solidFill>
            </a:endParaRPr>
          </a:p>
        </p:txBody>
      </p:sp>
      <p:pic>
        <p:nvPicPr>
          <p:cNvPr id="3" name="図 2"/>
          <p:cNvPicPr>
            <a:picLocks noChangeAspect="1"/>
          </p:cNvPicPr>
          <p:nvPr/>
        </p:nvPicPr>
        <p:blipFill>
          <a:blip r:embed="rId2"/>
          <a:stretch>
            <a:fillRect/>
          </a:stretch>
        </p:blipFill>
        <p:spPr>
          <a:xfrm>
            <a:off x="5226689" y="540156"/>
            <a:ext cx="4512483" cy="6317844"/>
          </a:xfrm>
          <a:prstGeom prst="rect">
            <a:avLst/>
          </a:prstGeom>
        </p:spPr>
      </p:pic>
      <p:grpSp>
        <p:nvGrpSpPr>
          <p:cNvPr id="13" name="グループ化 12"/>
          <p:cNvGrpSpPr/>
          <p:nvPr/>
        </p:nvGrpSpPr>
        <p:grpSpPr>
          <a:xfrm>
            <a:off x="226186" y="540156"/>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65726" y="4013632"/>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226186" y="897707"/>
            <a:ext cx="4855314" cy="1169551"/>
          </a:xfrm>
          <a:prstGeom prst="rect">
            <a:avLst/>
          </a:prstGeom>
          <a:noFill/>
        </p:spPr>
        <p:txBody>
          <a:bodyPr wrap="square" rtlCol="0">
            <a:spAutoFit/>
          </a:bodyPr>
          <a:lstStyle/>
          <a:p>
            <a:r>
              <a:rPr kumimoji="1" lang="ja-JP" altLang="en-US" sz="1400" dirty="0" smtClean="0"/>
              <a:t>　「</a:t>
            </a:r>
            <a:r>
              <a:rPr kumimoji="1" lang="ja-JP" altLang="en-US" sz="1400" dirty="0"/>
              <a:t>北海道地域防災計画」の「医療救護計画」において道・市町村・医療機関等が取り組む医療救護活動を定めているが、災害の種類や規模に応じて、医療</a:t>
            </a:r>
            <a:r>
              <a:rPr kumimoji="1" lang="ja-JP" altLang="en-US" sz="1400" dirty="0" smtClean="0"/>
              <a:t>資源の有効活用や平時から災害</a:t>
            </a:r>
            <a:r>
              <a:rPr kumimoji="1" lang="ja-JP" altLang="en-US" sz="1400" dirty="0"/>
              <a:t>対策に資する関係機関等の連携体制を構築して</a:t>
            </a:r>
            <a:r>
              <a:rPr kumimoji="1" lang="ja-JP" altLang="en-US" sz="1400" dirty="0" smtClean="0"/>
              <a:t>おくことが必要。</a:t>
            </a:r>
            <a:endParaRPr kumimoji="1" lang="ja-JP" altLang="en-US" sz="1400" dirty="0"/>
          </a:p>
        </p:txBody>
      </p:sp>
      <p:sp>
        <p:nvSpPr>
          <p:cNvPr id="22" name="テキスト ボックス 21"/>
          <p:cNvSpPr txBox="1"/>
          <p:nvPr/>
        </p:nvSpPr>
        <p:spPr>
          <a:xfrm>
            <a:off x="226187" y="2646639"/>
            <a:ext cx="4800601" cy="1169551"/>
          </a:xfrm>
          <a:prstGeom prst="rect">
            <a:avLst/>
          </a:prstGeom>
          <a:noFill/>
        </p:spPr>
        <p:txBody>
          <a:bodyPr wrap="square" rtlCol="0">
            <a:spAutoFit/>
          </a:bodyPr>
          <a:lstStyle/>
          <a:p>
            <a:r>
              <a:rPr kumimoji="1" lang="ja-JP" altLang="en-US" sz="1400" dirty="0" smtClean="0"/>
              <a:t>○　災害</a:t>
            </a:r>
            <a:r>
              <a:rPr kumimoji="1" lang="ja-JP" altLang="en-US" sz="1400" dirty="0"/>
              <a:t>拠点病院における耐震化</a:t>
            </a:r>
            <a:r>
              <a:rPr kumimoji="1" lang="ja-JP" altLang="en-US" sz="1400" dirty="0" smtClean="0"/>
              <a:t>整備率の向上</a:t>
            </a:r>
            <a:endParaRPr kumimoji="1" lang="en-US" altLang="ja-JP" sz="1400" dirty="0" smtClean="0"/>
          </a:p>
          <a:p>
            <a:r>
              <a:rPr kumimoji="1" lang="ja-JP" altLang="en-US" sz="1400" dirty="0" smtClean="0"/>
              <a:t>　　（Ｒ４：９７％）</a:t>
            </a:r>
            <a:endParaRPr kumimoji="1" lang="en-US" altLang="ja-JP" sz="1400" dirty="0" smtClean="0"/>
          </a:p>
          <a:p>
            <a:endParaRPr kumimoji="1" lang="en-US" altLang="ja-JP" sz="1400" dirty="0"/>
          </a:p>
          <a:p>
            <a:r>
              <a:rPr kumimoji="1" lang="ja-JP" altLang="en-US" sz="1400" dirty="0" smtClean="0"/>
              <a:t>○　災害</a:t>
            </a:r>
            <a:r>
              <a:rPr kumimoji="1" lang="ja-JP" altLang="en-US" sz="1400" dirty="0"/>
              <a:t>拠点病院における浸水等</a:t>
            </a:r>
            <a:r>
              <a:rPr kumimoji="1" lang="ja-JP" altLang="en-US" sz="1400" dirty="0" smtClean="0"/>
              <a:t>対策率の向上</a:t>
            </a:r>
            <a:endParaRPr kumimoji="1" lang="en-US" altLang="ja-JP" sz="1400" dirty="0" smtClean="0"/>
          </a:p>
          <a:p>
            <a:r>
              <a:rPr kumimoji="1" lang="ja-JP" altLang="en-US" sz="1400" dirty="0" smtClean="0"/>
              <a:t>　　（Ｒ４：７３％）</a:t>
            </a:r>
            <a:endParaRPr kumimoji="1" lang="ja-JP" altLang="en-US" sz="1400" dirty="0"/>
          </a:p>
        </p:txBody>
      </p:sp>
      <p:sp>
        <p:nvSpPr>
          <p:cNvPr id="23" name="テキスト ボックス 22"/>
          <p:cNvSpPr txBox="1"/>
          <p:nvPr/>
        </p:nvSpPr>
        <p:spPr>
          <a:xfrm>
            <a:off x="283187" y="4251075"/>
            <a:ext cx="4800601" cy="2462213"/>
          </a:xfrm>
          <a:prstGeom prst="rect">
            <a:avLst/>
          </a:prstGeom>
          <a:noFill/>
        </p:spPr>
        <p:txBody>
          <a:bodyPr wrap="square" rtlCol="0">
            <a:spAutoFit/>
          </a:bodyPr>
          <a:lstStyle/>
          <a:p>
            <a:r>
              <a:rPr kumimoji="1" lang="ja-JP" altLang="en-US" sz="1400" dirty="0" smtClean="0"/>
              <a:t>○　災害</a:t>
            </a:r>
            <a:r>
              <a:rPr kumimoji="1" lang="ja-JP" altLang="en-US" sz="1400" dirty="0"/>
              <a:t>医療の連携体制の構築や災害医療体制の</a:t>
            </a:r>
            <a:r>
              <a:rPr kumimoji="1" lang="ja-JP" altLang="en-US" sz="1400" dirty="0" smtClean="0"/>
              <a:t>充実強</a:t>
            </a:r>
          </a:p>
          <a:p>
            <a:r>
              <a:rPr kumimoji="1" lang="ja-JP" altLang="en-US" sz="1400" dirty="0" smtClean="0"/>
              <a:t>　化を行う</a:t>
            </a:r>
            <a:endParaRPr kumimoji="1" lang="en-US" altLang="ja-JP" sz="1400" dirty="0" smtClean="0"/>
          </a:p>
          <a:p>
            <a:endParaRPr kumimoji="1" lang="ja-JP" altLang="en-US" sz="1400" dirty="0"/>
          </a:p>
          <a:p>
            <a:r>
              <a:rPr kumimoji="1" lang="ja-JP" altLang="en-US" sz="1400" dirty="0" smtClean="0"/>
              <a:t>○　災害</a:t>
            </a:r>
            <a:r>
              <a:rPr kumimoji="1" lang="ja-JP" altLang="en-US" sz="1400" dirty="0"/>
              <a:t>拠点病院</a:t>
            </a:r>
            <a:r>
              <a:rPr kumimoji="1" lang="ja-JP" altLang="en-US" sz="1400" dirty="0" smtClean="0"/>
              <a:t>の耐震化や浸水等対策を促進</a:t>
            </a:r>
            <a:endParaRPr kumimoji="1" lang="ja-JP" altLang="en-US" sz="1400" dirty="0"/>
          </a:p>
          <a:p>
            <a:endParaRPr kumimoji="1" lang="en-US" altLang="ja-JP" sz="1400" dirty="0" smtClean="0"/>
          </a:p>
          <a:p>
            <a:r>
              <a:rPr kumimoji="1" lang="ja-JP" altLang="en-US" sz="1400" dirty="0" smtClean="0"/>
              <a:t>○　災害</a:t>
            </a:r>
            <a:r>
              <a:rPr kumimoji="1" lang="ja-JP" altLang="en-US" sz="1400" dirty="0"/>
              <a:t>派遣医療チーム（ＤＭＡＴ）</a:t>
            </a:r>
            <a:r>
              <a:rPr kumimoji="1" lang="ja-JP" altLang="en-US" sz="1400" dirty="0" smtClean="0"/>
              <a:t>の養成研修や訓練</a:t>
            </a:r>
            <a:endParaRPr kumimoji="1" lang="en-US" altLang="ja-JP" sz="1400" dirty="0" smtClean="0"/>
          </a:p>
          <a:p>
            <a:r>
              <a:rPr kumimoji="1" lang="ja-JP" altLang="en-US" sz="1400" dirty="0" smtClean="0"/>
              <a:t>　の実施などによる体制の整備</a:t>
            </a:r>
            <a:endParaRPr kumimoji="1" lang="ja-JP" altLang="en-US" sz="1400" dirty="0"/>
          </a:p>
          <a:p>
            <a:endParaRPr kumimoji="1" lang="en-US" altLang="ja-JP" sz="1400" dirty="0" smtClean="0"/>
          </a:p>
          <a:p>
            <a:r>
              <a:rPr kumimoji="1" lang="ja-JP" altLang="en-US" sz="1400" dirty="0" smtClean="0"/>
              <a:t>○　災害時に医療機関の状況を把握する手段である広域</a:t>
            </a:r>
            <a:endParaRPr kumimoji="1" lang="en-US" altLang="ja-JP" sz="1400" dirty="0" smtClean="0"/>
          </a:p>
          <a:p>
            <a:r>
              <a:rPr kumimoji="1" lang="ja-JP" altLang="en-US" sz="1400" dirty="0" smtClean="0"/>
              <a:t>　災害</a:t>
            </a:r>
            <a:r>
              <a:rPr kumimoji="1" lang="ja-JP" altLang="en-US" sz="1400" dirty="0"/>
              <a:t>・救急医療情報システム（ＥＭＩＳ）の</a:t>
            </a:r>
            <a:r>
              <a:rPr kumimoji="1" lang="ja-JP" altLang="en-US" sz="1400" dirty="0" smtClean="0"/>
              <a:t>活用</a:t>
            </a:r>
            <a:endParaRPr kumimoji="1" lang="en-US" altLang="ja-JP" sz="1400" dirty="0" smtClean="0"/>
          </a:p>
          <a:p>
            <a:endParaRPr kumimoji="1" lang="ja-JP" altLang="en-US" sz="1400" dirty="0"/>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17</a:t>
            </a:fld>
            <a:endParaRPr kumimoji="1" lang="ja-JP" altLang="en-US" dirty="0"/>
          </a:p>
        </p:txBody>
      </p:sp>
    </p:spTree>
    <p:extLst>
      <p:ext uri="{BB962C8B-B14F-4D97-AF65-F5344CB8AC3E}">
        <p14:creationId xmlns:p14="http://schemas.microsoft.com/office/powerpoint/2010/main" val="3769332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第３章第９節　新興感染症発生・まん延時における医療体制</a:t>
            </a:r>
            <a:endParaRPr kumimoji="1" lang="ja-JP" altLang="en-US" b="1" dirty="0">
              <a:solidFill>
                <a:schemeClr val="bg1"/>
              </a:solidFill>
            </a:endParaRPr>
          </a:p>
        </p:txBody>
      </p:sp>
      <p:pic>
        <p:nvPicPr>
          <p:cNvPr id="3" name="図 2"/>
          <p:cNvPicPr>
            <a:picLocks noChangeAspect="1"/>
          </p:cNvPicPr>
          <p:nvPr/>
        </p:nvPicPr>
        <p:blipFill>
          <a:blip r:embed="rId2"/>
          <a:stretch>
            <a:fillRect/>
          </a:stretch>
        </p:blipFill>
        <p:spPr>
          <a:xfrm>
            <a:off x="3781033" y="3097400"/>
            <a:ext cx="6115050" cy="3196575"/>
          </a:xfrm>
          <a:prstGeom prst="rect">
            <a:avLst/>
          </a:prstGeom>
        </p:spPr>
      </p:pic>
      <p:sp>
        <p:nvSpPr>
          <p:cNvPr id="12" name="テキスト ボックス 11"/>
          <p:cNvSpPr txBox="1"/>
          <p:nvPr/>
        </p:nvSpPr>
        <p:spPr>
          <a:xfrm>
            <a:off x="6445249" y="369332"/>
            <a:ext cx="3476983"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関連計画：「北海道感染症予防計画」</a:t>
            </a:r>
            <a:endParaRPr kumimoji="1" lang="ja-JP" altLang="en-US" sz="1400" b="1" dirty="0"/>
          </a:p>
        </p:txBody>
      </p:sp>
      <p:sp>
        <p:nvSpPr>
          <p:cNvPr id="22" name="テキスト ボックス 21"/>
          <p:cNvSpPr txBox="1"/>
          <p:nvPr/>
        </p:nvSpPr>
        <p:spPr>
          <a:xfrm>
            <a:off x="0" y="469657"/>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現状・課題</a:t>
            </a:r>
            <a:endParaRPr kumimoji="1" lang="ja-JP" altLang="en-US" sz="1400" b="1" dirty="0"/>
          </a:p>
        </p:txBody>
      </p:sp>
      <p:sp>
        <p:nvSpPr>
          <p:cNvPr id="23" name="テキスト ボックス 22"/>
          <p:cNvSpPr txBox="1"/>
          <p:nvPr/>
        </p:nvSpPr>
        <p:spPr>
          <a:xfrm>
            <a:off x="-1" y="1860622"/>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24" name="テキスト ボックス 23"/>
          <p:cNvSpPr txBox="1"/>
          <p:nvPr/>
        </p:nvSpPr>
        <p:spPr>
          <a:xfrm>
            <a:off x="0" y="777434"/>
            <a:ext cx="9858206" cy="954107"/>
          </a:xfrm>
          <a:prstGeom prst="rect">
            <a:avLst/>
          </a:prstGeom>
          <a:noFill/>
          <a:ln w="19050">
            <a:solidFill>
              <a:schemeClr val="accent5">
                <a:lumMod val="50000"/>
              </a:schemeClr>
            </a:solidFill>
          </a:ln>
        </p:spPr>
        <p:txBody>
          <a:bodyPr wrap="square" rtlCol="0">
            <a:spAutoFit/>
          </a:bodyPr>
          <a:lstStyle/>
          <a:p>
            <a:pPr marL="177800" indent="-177800"/>
            <a:r>
              <a:rPr kumimoji="1" lang="ja-JP" altLang="en-US" sz="1400"/>
              <a:t>○　新興感染症流行時の対応に当たっては、感染症指定医療機関のみでは医療提供が困難となることが想定されることから、当該医療機関以外の医療機関等においても、医療提供できる体制を確保することが必要。</a:t>
            </a:r>
            <a:endParaRPr kumimoji="1" lang="en-US" altLang="ja-JP" sz="1400"/>
          </a:p>
          <a:p>
            <a:pPr marL="177800" indent="-177800"/>
            <a:r>
              <a:rPr kumimoji="1" lang="ja-JP" altLang="en-US" sz="1400" b="1"/>
              <a:t>○　</a:t>
            </a:r>
            <a:r>
              <a:rPr kumimoji="1" lang="ja-JP" altLang="en-US" sz="1400"/>
              <a:t>感染症対応を行う医療従事者等に新興感染症の発生を想定した必要な研修・訓練を実施するなど、平時から、新興感染症に係る対応能力を高めることが必要。</a:t>
            </a:r>
            <a:endParaRPr kumimoji="1" lang="ja-JP" altLang="en-US" sz="1400" dirty="0"/>
          </a:p>
        </p:txBody>
      </p:sp>
      <p:sp>
        <p:nvSpPr>
          <p:cNvPr id="25" name="テキスト ボックス 24"/>
          <p:cNvSpPr txBox="1"/>
          <p:nvPr/>
        </p:nvSpPr>
        <p:spPr>
          <a:xfrm>
            <a:off x="-2" y="2179583"/>
            <a:ext cx="9858208" cy="523220"/>
          </a:xfrm>
          <a:prstGeom prst="rect">
            <a:avLst/>
          </a:prstGeom>
          <a:noFill/>
          <a:ln w="19050">
            <a:solidFill>
              <a:schemeClr val="accent5">
                <a:lumMod val="50000"/>
              </a:schemeClr>
            </a:solidFill>
          </a:ln>
        </p:spPr>
        <p:txBody>
          <a:bodyPr wrap="square" rtlCol="0">
            <a:spAutoFit/>
          </a:bodyPr>
          <a:lstStyle/>
          <a:p>
            <a:pPr marL="177800" indent="-177800"/>
            <a:r>
              <a:rPr kumimoji="1" lang="ja-JP" altLang="en-US" sz="1400" b="1"/>
              <a:t>○　</a:t>
            </a:r>
            <a:r>
              <a:rPr kumimoji="1" lang="ja-JP" altLang="en-US" sz="1400"/>
              <a:t>新興感染症の発生・まん延時における入院病床や発熱外来機関数の確保。</a:t>
            </a:r>
            <a:endParaRPr kumimoji="1" lang="en-US" altLang="ja-JP" sz="1400"/>
          </a:p>
          <a:p>
            <a:pPr marL="177800" indent="-177800"/>
            <a:r>
              <a:rPr kumimoji="1" lang="ja-JP" altLang="en-US" sz="1400"/>
              <a:t>○　研修等を年１回以上実施等している協定締結医療機関の割合（１００％）。</a:t>
            </a:r>
            <a:endParaRPr kumimoji="1" lang="en-US" altLang="ja-JP" sz="1400" dirty="0"/>
          </a:p>
        </p:txBody>
      </p:sp>
      <p:sp>
        <p:nvSpPr>
          <p:cNvPr id="26" name="テキスト ボックス 25"/>
          <p:cNvSpPr txBox="1"/>
          <p:nvPr/>
        </p:nvSpPr>
        <p:spPr>
          <a:xfrm>
            <a:off x="0" y="2943512"/>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主な施策</a:t>
            </a:r>
            <a:endParaRPr kumimoji="1" lang="ja-JP" altLang="en-US" sz="1400" b="1" dirty="0"/>
          </a:p>
        </p:txBody>
      </p:sp>
      <p:sp>
        <p:nvSpPr>
          <p:cNvPr id="27" name="テキスト ボックス 26"/>
          <p:cNvSpPr txBox="1"/>
          <p:nvPr/>
        </p:nvSpPr>
        <p:spPr>
          <a:xfrm>
            <a:off x="0" y="3264668"/>
            <a:ext cx="3803688" cy="3323987"/>
          </a:xfrm>
          <a:prstGeom prst="rect">
            <a:avLst/>
          </a:prstGeom>
          <a:noFill/>
          <a:ln w="19050">
            <a:solidFill>
              <a:schemeClr val="accent5">
                <a:lumMod val="50000"/>
              </a:schemeClr>
            </a:solidFill>
          </a:ln>
        </p:spPr>
        <p:txBody>
          <a:bodyPr wrap="square" rtlCol="0">
            <a:spAutoFit/>
          </a:bodyPr>
          <a:lstStyle/>
          <a:p>
            <a:pPr marL="177800" indent="-177800"/>
            <a:r>
              <a:rPr lang="ja-JP" altLang="en-US" sz="1400" dirty="0"/>
              <a:t>○　新興感染症が発生した際に、</a:t>
            </a:r>
            <a:r>
              <a:rPr lang="ja-JP" altLang="en-US" sz="1400" dirty="0" smtClean="0"/>
              <a:t>速やかに入院</a:t>
            </a:r>
            <a:r>
              <a:rPr lang="ja-JP" altLang="en-US" sz="1400" dirty="0"/>
              <a:t>、外来診療、自宅療養者等への医療等が提供できるよう、関係者や関係機関と協議の上、医療措置協定を締結するなど、平時から計画的な準備に努める。</a:t>
            </a:r>
            <a:endParaRPr lang="en-US" altLang="ja-JP" sz="1400" dirty="0"/>
          </a:p>
          <a:p>
            <a:pPr marL="177800" indent="-177800"/>
            <a:r>
              <a:rPr lang="ja-JP" altLang="en-US" sz="1400" dirty="0"/>
              <a:t>○　病院等において感染症が発生し又はまん延しないよう、最新の医学的知見や医療機関における実際の対応事例を踏まえた施設内感染に関する情報や研究の成果及び講習会・研修に関して、積極的な情報提供や、活用の促進に努める。</a:t>
            </a:r>
            <a:endParaRPr lang="en-US" altLang="ja-JP" sz="1400" dirty="0"/>
          </a:p>
          <a:p>
            <a:pPr marL="177800" indent="-177800"/>
            <a:r>
              <a:rPr kumimoji="1" lang="ja-JP" altLang="en-US" sz="1400" b="1" dirty="0"/>
              <a:t>○　</a:t>
            </a:r>
            <a:r>
              <a:rPr kumimoji="1" lang="ja-JP" altLang="en-US" sz="1400" dirty="0"/>
              <a:t>新興感染症の発生を想定した研修・訓練の実施や、研修会等への積極的な参加の促進など、感染症対応を行う医療従事者や関係職員等の資質の向上に努める。</a:t>
            </a:r>
            <a:endParaRPr lang="en-US" altLang="ja-JP" sz="1400" dirty="0"/>
          </a:p>
        </p:txBody>
      </p:sp>
      <p:sp>
        <p:nvSpPr>
          <p:cNvPr id="11"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18</a:t>
            </a:fld>
            <a:endParaRPr kumimoji="1" lang="ja-JP" altLang="en-US" dirty="0"/>
          </a:p>
        </p:txBody>
      </p:sp>
    </p:spTree>
    <p:extLst>
      <p:ext uri="{BB962C8B-B14F-4D97-AF65-F5344CB8AC3E}">
        <p14:creationId xmlns:p14="http://schemas.microsoft.com/office/powerpoint/2010/main" val="2299905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961953" y="6014884"/>
            <a:ext cx="4408760" cy="305468"/>
          </a:xfrm>
          <a:prstGeom prst="rect">
            <a:avLst/>
          </a:prstGeom>
          <a:solidFill>
            <a:schemeClr val="accent5">
              <a:lumMod val="20000"/>
              <a:lumOff val="80000"/>
            </a:schemeClr>
          </a:solidFill>
        </p:spPr>
        <p:txBody>
          <a:bodyPr wrap="square" rtlCol="0">
            <a:spAutoFit/>
          </a:bodyPr>
          <a:lstStyle/>
          <a:p>
            <a:pPr marL="166158" indent="-166158" defTabSz="811805">
              <a:defRPr/>
            </a:pPr>
            <a:r>
              <a:rPr lang="ja-JP" altLang="en-US" sz="1200" b="1" dirty="0" smtClean="0">
                <a:solidFill>
                  <a:prstClr val="black"/>
                </a:solidFill>
                <a:latin typeface="游ゴシック" panose="020B0400000000000000" pitchFamily="50" charset="-128"/>
                <a:ea typeface="游ゴシック" panose="020B0400000000000000" pitchFamily="50" charset="-128"/>
              </a:rPr>
              <a:t>○</a:t>
            </a:r>
            <a:r>
              <a:rPr lang="ja-JP" altLang="en-US" sz="1385" b="1" dirty="0" smtClean="0">
                <a:solidFill>
                  <a:prstClr val="black"/>
                </a:solidFill>
                <a:latin typeface="游ゴシック" panose="020B0400000000000000" pitchFamily="50" charset="-128"/>
                <a:ea typeface="游ゴシック" panose="020B0400000000000000" pitchFamily="50" charset="-128"/>
              </a:rPr>
              <a:t>外来</a:t>
            </a:r>
            <a:r>
              <a:rPr lang="ja-JP" altLang="en-US" sz="1385" b="1" dirty="0">
                <a:solidFill>
                  <a:prstClr val="black"/>
                </a:solidFill>
                <a:latin typeface="游ゴシック" panose="020B0400000000000000" pitchFamily="50" charset="-128"/>
                <a:ea typeface="游ゴシック" panose="020B0400000000000000" pitchFamily="50" charset="-128"/>
              </a:rPr>
              <a:t>医療に係る医療提供体制の確保に関する事項</a:t>
            </a:r>
            <a:r>
              <a:rPr lang="ja-JP" altLang="en-US" sz="1385" b="1" dirty="0">
                <a:solidFill>
                  <a:prstClr val="black"/>
                </a:solidFill>
                <a:latin typeface="ＭＳ Ｐゴシック"/>
                <a:ea typeface="ＭＳ Ｐゴシック" panose="020B0600070205080204" pitchFamily="50" charset="-128"/>
              </a:rPr>
              <a:t>　</a:t>
            </a:r>
            <a:endParaRPr lang="en-US" altLang="ja-JP" sz="1385" b="1" dirty="0">
              <a:solidFill>
                <a:prstClr val="black"/>
              </a:solidFill>
              <a:latin typeface="ＭＳ Ｐゴシック"/>
              <a:ea typeface="ＭＳ Ｐゴシック" panose="020B0600070205080204" pitchFamily="50" charset="-128"/>
            </a:endParaRPr>
          </a:p>
        </p:txBody>
      </p:sp>
      <p:sp>
        <p:nvSpPr>
          <p:cNvPr id="2051" name="AutoShape 5"/>
          <p:cNvSpPr>
            <a:spLocks noChangeArrowheads="1"/>
          </p:cNvSpPr>
          <p:nvPr/>
        </p:nvSpPr>
        <p:spPr bwMode="auto">
          <a:xfrm>
            <a:off x="0" y="435788"/>
            <a:ext cx="9825644" cy="1168203"/>
          </a:xfrm>
          <a:prstGeom prst="roundRect">
            <a:avLst>
              <a:gd name="adj" fmla="val 0"/>
            </a:avLst>
          </a:prstGeom>
          <a:noFill/>
          <a:ln w="19050" algn="ctr">
            <a:solidFill>
              <a:schemeClr val="tx1"/>
            </a:solidFill>
            <a:round/>
            <a:headEnd/>
            <a:tailEnd/>
          </a:ln>
        </p:spPr>
        <p:txBody>
          <a:bodyPr tIns="0" bIns="0" anchor="ctr"/>
          <a:lstStyle/>
          <a:p>
            <a:pPr marL="166158" indent="-166158" defTabSz="811805">
              <a:spcAft>
                <a:spcPts val="554"/>
              </a:spcAft>
              <a:defRPr/>
            </a:pPr>
            <a:r>
              <a:rPr lang="ja-JP" altLang="en-US" sz="1200" b="1" dirty="0">
                <a:solidFill>
                  <a:prstClr val="black"/>
                </a:solidFill>
                <a:latin typeface="+mn-ea"/>
              </a:rPr>
              <a:t>○　都道府県が、国の定める基本方針に即し、地域の実情に応じて、当該都道府県における医療提供体制の確保を図るために策定するもの。</a:t>
            </a:r>
            <a:endParaRPr lang="en-US" altLang="ja-JP" sz="1200" b="1" dirty="0">
              <a:solidFill>
                <a:prstClr val="black"/>
              </a:solidFill>
              <a:latin typeface="+mn-ea"/>
            </a:endParaRPr>
          </a:p>
          <a:p>
            <a:pPr marL="166158" indent="-166158" defTabSz="811805">
              <a:spcAft>
                <a:spcPts val="554"/>
              </a:spcAft>
              <a:defRPr/>
            </a:pPr>
            <a:r>
              <a:rPr lang="ja-JP" altLang="en-US" sz="1200" b="1" dirty="0">
                <a:solidFill>
                  <a:prstClr val="black"/>
                </a:solidFill>
                <a:latin typeface="+mn-ea"/>
              </a:rPr>
              <a:t>○　医療資源の地域的偏在の是正と医療施設の連携を推進するため、昭和</a:t>
            </a:r>
            <a:r>
              <a:rPr lang="en-US" altLang="ja-JP" sz="1200" b="1" dirty="0">
                <a:solidFill>
                  <a:prstClr val="black"/>
                </a:solidFill>
                <a:latin typeface="+mn-ea"/>
              </a:rPr>
              <a:t>60</a:t>
            </a:r>
            <a:r>
              <a:rPr lang="ja-JP" altLang="en-US" sz="1200" b="1" dirty="0">
                <a:solidFill>
                  <a:prstClr val="black"/>
                </a:solidFill>
                <a:latin typeface="+mn-ea"/>
              </a:rPr>
              <a:t>年の医療法改正により導入され、都道府県の二次医療圏ごとの病床数の設定、病院の整備目標、医療従事者の確保等を記載。平成</a:t>
            </a:r>
            <a:r>
              <a:rPr lang="en-US" altLang="ja-JP" sz="1200" b="1" dirty="0">
                <a:solidFill>
                  <a:prstClr val="black"/>
                </a:solidFill>
                <a:latin typeface="+mn-ea"/>
              </a:rPr>
              <a:t>18</a:t>
            </a:r>
            <a:r>
              <a:rPr lang="ja-JP" altLang="en-US" sz="1200" b="1" dirty="0">
                <a:solidFill>
                  <a:prstClr val="black"/>
                </a:solidFill>
                <a:latin typeface="+mn-ea"/>
              </a:rPr>
              <a:t>年の医療法改正により、疾病・事業ごとの医療連携体制について記載されることとなり、平成</a:t>
            </a:r>
            <a:r>
              <a:rPr lang="en-US" altLang="ja-JP" sz="1200" b="1" dirty="0">
                <a:solidFill>
                  <a:prstClr val="black"/>
                </a:solidFill>
                <a:latin typeface="+mn-ea"/>
              </a:rPr>
              <a:t>26</a:t>
            </a:r>
            <a:r>
              <a:rPr lang="ja-JP" altLang="en-US" sz="1200" b="1" dirty="0">
                <a:solidFill>
                  <a:prstClr val="black"/>
                </a:solidFill>
                <a:latin typeface="+mn-ea"/>
              </a:rPr>
              <a:t>年の医療法改正により「地域医療構想」が記載されることとなった。その後、平成</a:t>
            </a:r>
            <a:r>
              <a:rPr lang="en-US" altLang="ja-JP" sz="1200" b="1" dirty="0">
                <a:solidFill>
                  <a:prstClr val="black"/>
                </a:solidFill>
                <a:latin typeface="+mn-ea"/>
              </a:rPr>
              <a:t>30</a:t>
            </a:r>
            <a:r>
              <a:rPr lang="ja-JP" altLang="en-US" sz="1200" b="1" dirty="0">
                <a:solidFill>
                  <a:prstClr val="black"/>
                </a:solidFill>
                <a:latin typeface="+mn-ea"/>
              </a:rPr>
              <a:t>年の医療法改正により、「医師確保計画」及び「外来医療計画」が位置付けられることとなった。</a:t>
            </a:r>
            <a:endParaRPr lang="en-US" altLang="ja-JP" sz="1200" b="1" dirty="0">
              <a:solidFill>
                <a:prstClr val="black"/>
              </a:solidFill>
              <a:latin typeface="+mn-ea"/>
            </a:endParaRPr>
          </a:p>
        </p:txBody>
      </p:sp>
      <p:sp>
        <p:nvSpPr>
          <p:cNvPr id="71" name="テキスト ボックス 70"/>
          <p:cNvSpPr txBox="1"/>
          <p:nvPr/>
        </p:nvSpPr>
        <p:spPr>
          <a:xfrm>
            <a:off x="532025" y="6126888"/>
            <a:ext cx="4370306" cy="430887"/>
          </a:xfrm>
          <a:prstGeom prst="rect">
            <a:avLst/>
          </a:prstGeom>
          <a:noFill/>
        </p:spPr>
        <p:txBody>
          <a:bodyPr wrap="square" rtlCol="0">
            <a:spAutoFit/>
          </a:bodyPr>
          <a:lstStyle/>
          <a:p>
            <a:pPr marL="167058" indent="-167058" defTabSz="811805">
              <a:spcBef>
                <a:spcPts val="831"/>
              </a:spcBef>
              <a:spcAft>
                <a:spcPts val="554"/>
              </a:spcAft>
              <a:defRPr/>
            </a:pPr>
            <a:r>
              <a:rPr lang="ja-JP" altLang="en-US" sz="1100" b="1" dirty="0">
                <a:solidFill>
                  <a:prstClr val="black"/>
                </a:solidFill>
                <a:latin typeface="+mn-ea"/>
              </a:rPr>
              <a:t>・</a:t>
            </a:r>
            <a:r>
              <a:rPr lang="en-US" altLang="ja-JP" sz="1100" b="1" dirty="0">
                <a:solidFill>
                  <a:prstClr val="black"/>
                </a:solidFill>
                <a:latin typeface="+mn-ea"/>
              </a:rPr>
              <a:t>2025</a:t>
            </a:r>
            <a:r>
              <a:rPr lang="ja-JP" altLang="en-US" sz="1100" b="1" dirty="0">
                <a:solidFill>
                  <a:prstClr val="black"/>
                </a:solidFill>
                <a:latin typeface="+mn-ea"/>
              </a:rPr>
              <a:t>年の</a:t>
            </a:r>
            <a:r>
              <a:rPr lang="en-US" altLang="ja-JP" sz="1100" b="1" dirty="0">
                <a:solidFill>
                  <a:prstClr val="black"/>
                </a:solidFill>
                <a:latin typeface="+mn-ea"/>
              </a:rPr>
              <a:t>､</a:t>
            </a:r>
            <a:r>
              <a:rPr lang="ja-JP" altLang="en-US" sz="1100" b="1" dirty="0">
                <a:solidFill>
                  <a:prstClr val="black"/>
                </a:solidFill>
                <a:latin typeface="+mn-ea"/>
              </a:rPr>
              <a:t>高度急性期</a:t>
            </a:r>
            <a:r>
              <a:rPr lang="en-US" altLang="ja-JP" sz="1100" b="1" dirty="0">
                <a:solidFill>
                  <a:prstClr val="black"/>
                </a:solidFill>
                <a:latin typeface="+mn-ea"/>
              </a:rPr>
              <a:t>､</a:t>
            </a:r>
            <a:r>
              <a:rPr lang="ja-JP" altLang="en-US" sz="1100" b="1" dirty="0">
                <a:solidFill>
                  <a:prstClr val="black"/>
                </a:solidFill>
                <a:latin typeface="+mn-ea"/>
              </a:rPr>
              <a:t>急性期</a:t>
            </a:r>
            <a:r>
              <a:rPr lang="en-US" altLang="ja-JP" sz="1100" b="1" dirty="0">
                <a:solidFill>
                  <a:prstClr val="black"/>
                </a:solidFill>
                <a:latin typeface="+mn-ea"/>
              </a:rPr>
              <a:t>､</a:t>
            </a:r>
            <a:r>
              <a:rPr lang="ja-JP" altLang="en-US" sz="1100" b="1" dirty="0">
                <a:solidFill>
                  <a:prstClr val="black"/>
                </a:solidFill>
                <a:latin typeface="+mn-ea"/>
              </a:rPr>
              <a:t>回復期</a:t>
            </a:r>
            <a:r>
              <a:rPr lang="en-US" altLang="ja-JP" sz="1100" b="1" dirty="0">
                <a:solidFill>
                  <a:prstClr val="black"/>
                </a:solidFill>
                <a:latin typeface="+mn-ea"/>
              </a:rPr>
              <a:t>､</a:t>
            </a:r>
            <a:r>
              <a:rPr lang="ja-JP" altLang="en-US" sz="1100" b="1" dirty="0">
                <a:solidFill>
                  <a:prstClr val="black"/>
                </a:solidFill>
                <a:latin typeface="+mn-ea"/>
              </a:rPr>
              <a:t>慢性期の４機能ごとの</a:t>
            </a:r>
            <a:r>
              <a:rPr lang="ja-JP" altLang="en-US" sz="1100" b="1" dirty="0" smtClean="0">
                <a:solidFill>
                  <a:prstClr val="black"/>
                </a:solidFill>
                <a:latin typeface="+mn-ea"/>
              </a:rPr>
              <a:t>医療</a:t>
            </a:r>
            <a:r>
              <a:rPr lang="ja-JP" altLang="en-US" sz="1100" b="1" dirty="0">
                <a:solidFill>
                  <a:prstClr val="black"/>
                </a:solidFill>
                <a:latin typeface="+mn-ea"/>
              </a:rPr>
              <a:t>需要と将来の病床数の必要量</a:t>
            </a:r>
            <a:r>
              <a:rPr lang="en-US" altLang="ja-JP" sz="1100" b="1" dirty="0">
                <a:solidFill>
                  <a:prstClr val="black"/>
                </a:solidFill>
                <a:latin typeface="+mn-ea"/>
              </a:rPr>
              <a:t>､</a:t>
            </a:r>
            <a:r>
              <a:rPr lang="ja-JP" altLang="en-US" sz="1100" b="1" dirty="0">
                <a:solidFill>
                  <a:prstClr val="black"/>
                </a:solidFill>
                <a:latin typeface="+mn-ea"/>
              </a:rPr>
              <a:t>在宅医療等の医療需要を推計。</a:t>
            </a:r>
            <a:endParaRPr lang="en-US" altLang="ja-JP" sz="1100" b="1" dirty="0">
              <a:solidFill>
                <a:prstClr val="black"/>
              </a:solidFill>
              <a:latin typeface="+mn-ea"/>
            </a:endParaRPr>
          </a:p>
        </p:txBody>
      </p:sp>
      <p:sp>
        <p:nvSpPr>
          <p:cNvPr id="74" name="テキスト ボックス 73"/>
          <p:cNvSpPr txBox="1"/>
          <p:nvPr/>
        </p:nvSpPr>
        <p:spPr>
          <a:xfrm>
            <a:off x="532262" y="5848355"/>
            <a:ext cx="4343980" cy="305468"/>
          </a:xfrm>
          <a:prstGeom prst="rect">
            <a:avLst/>
          </a:prstGeom>
          <a:solidFill>
            <a:schemeClr val="accent5">
              <a:lumMod val="20000"/>
              <a:lumOff val="80000"/>
            </a:schemeClr>
          </a:solidFill>
        </p:spPr>
        <p:txBody>
          <a:bodyPr wrap="square" rtlCol="0">
            <a:spAutoFit/>
          </a:bodyPr>
          <a:lstStyle/>
          <a:p>
            <a:pPr defTabSz="811805">
              <a:defRPr/>
            </a:pPr>
            <a:r>
              <a:rPr lang="ja-JP" altLang="en-US" sz="1400" b="1" dirty="0">
                <a:solidFill>
                  <a:prstClr val="black"/>
                </a:solidFill>
                <a:latin typeface="+mn-ea"/>
              </a:rPr>
              <a:t>○地域医療構想</a:t>
            </a:r>
            <a:endParaRPr lang="en-US" altLang="ja-JP" sz="1400" b="1" dirty="0">
              <a:solidFill>
                <a:prstClr val="black"/>
              </a:solidFill>
              <a:latin typeface="+mn-ea"/>
            </a:endParaRPr>
          </a:p>
        </p:txBody>
      </p:sp>
      <p:sp>
        <p:nvSpPr>
          <p:cNvPr id="81" name="額縁 80"/>
          <p:cNvSpPr/>
          <p:nvPr/>
        </p:nvSpPr>
        <p:spPr>
          <a:xfrm>
            <a:off x="416645" y="2259714"/>
            <a:ext cx="2043922" cy="259587"/>
          </a:xfrm>
          <a:prstGeom prst="bevel">
            <a:avLst>
              <a:gd name="adj" fmla="val 0"/>
            </a:avLst>
          </a:prstGeom>
          <a:solidFill>
            <a:schemeClr val="accent5">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3231" bIns="33231" anchor="ctr"/>
          <a:lstStyle/>
          <a:p>
            <a:pPr defTabSz="811805">
              <a:defRPr/>
            </a:pPr>
            <a:r>
              <a:rPr lang="ja-JP" altLang="en-US" sz="1292" b="1" dirty="0">
                <a:solidFill>
                  <a:prstClr val="white"/>
                </a:solidFill>
                <a:latin typeface="游ゴシック" panose="020B0400000000000000" pitchFamily="50" charset="-128"/>
                <a:ea typeface="游ゴシック" panose="020B0400000000000000" pitchFamily="50" charset="-128"/>
              </a:rPr>
              <a:t>　記載事項（主なもの）</a:t>
            </a:r>
          </a:p>
        </p:txBody>
      </p:sp>
      <p:sp>
        <p:nvSpPr>
          <p:cNvPr id="75" name="テキスト ボックス 74"/>
          <p:cNvSpPr txBox="1"/>
          <p:nvPr/>
        </p:nvSpPr>
        <p:spPr>
          <a:xfrm>
            <a:off x="4961954" y="2570847"/>
            <a:ext cx="4385130" cy="307777"/>
          </a:xfrm>
          <a:prstGeom prst="rect">
            <a:avLst/>
          </a:prstGeom>
          <a:solidFill>
            <a:schemeClr val="accent5">
              <a:lumMod val="20000"/>
              <a:lumOff val="80000"/>
            </a:schemeClr>
          </a:solidFill>
        </p:spPr>
        <p:txBody>
          <a:bodyPr wrap="square" rtlCol="0">
            <a:spAutoFit/>
          </a:bodyPr>
          <a:lstStyle/>
          <a:p>
            <a:pPr defTabSz="811805">
              <a:defRPr/>
            </a:pPr>
            <a:r>
              <a:rPr lang="ja-JP" altLang="en-US" sz="1400" b="1" dirty="0">
                <a:solidFill>
                  <a:prstClr val="black"/>
                </a:solidFill>
                <a:latin typeface="+mn-ea"/>
              </a:rPr>
              <a:t>○５疾病</a:t>
            </a:r>
            <a:r>
              <a:rPr lang="ja-JP" altLang="en-US" sz="1400" b="1" dirty="0" smtClean="0">
                <a:solidFill>
                  <a:prstClr val="black"/>
                </a:solidFill>
                <a:latin typeface="+mn-ea"/>
              </a:rPr>
              <a:t>・</a:t>
            </a:r>
            <a:r>
              <a:rPr lang="en-US" altLang="ja-JP" sz="1400" b="1" dirty="0" smtClean="0">
                <a:solidFill>
                  <a:prstClr val="black"/>
                </a:solidFill>
                <a:latin typeface="+mn-ea"/>
              </a:rPr>
              <a:t>6</a:t>
            </a:r>
            <a:r>
              <a:rPr lang="ja-JP" altLang="en-US" sz="1400" b="1" dirty="0" smtClean="0">
                <a:solidFill>
                  <a:prstClr val="black"/>
                </a:solidFill>
                <a:latin typeface="+mn-ea"/>
              </a:rPr>
              <a:t>事業及び</a:t>
            </a:r>
            <a:r>
              <a:rPr lang="ja-JP" altLang="en-US" sz="1400" b="1" dirty="0">
                <a:solidFill>
                  <a:prstClr val="black"/>
                </a:solidFill>
                <a:latin typeface="+mn-ea"/>
              </a:rPr>
              <a:t>在宅医療に関する事項</a:t>
            </a:r>
            <a:endParaRPr lang="en-US" altLang="ja-JP" sz="1400" b="1" dirty="0">
              <a:solidFill>
                <a:prstClr val="black"/>
              </a:solidFill>
              <a:latin typeface="+mn-ea"/>
            </a:endParaRPr>
          </a:p>
        </p:txBody>
      </p:sp>
      <p:sp>
        <p:nvSpPr>
          <p:cNvPr id="39" name="テキスト ボックス 38"/>
          <p:cNvSpPr txBox="1"/>
          <p:nvPr/>
        </p:nvSpPr>
        <p:spPr>
          <a:xfrm>
            <a:off x="5075746" y="3868546"/>
            <a:ext cx="4318661" cy="774315"/>
          </a:xfrm>
          <a:prstGeom prst="rect">
            <a:avLst/>
          </a:prstGeom>
          <a:noFill/>
        </p:spPr>
        <p:txBody>
          <a:bodyPr wrap="square" rtlCol="0">
            <a:spAutoFit/>
          </a:bodyPr>
          <a:lstStyle/>
          <a:p>
            <a:pPr marL="166158" indent="-166158" defTabSz="811805">
              <a:spcAft>
                <a:spcPts val="185"/>
              </a:spcAft>
              <a:defRPr/>
            </a:pPr>
            <a:r>
              <a:rPr lang="ja-JP" altLang="en-US" sz="1100" b="1" dirty="0">
                <a:solidFill>
                  <a:prstClr val="black"/>
                </a:solidFill>
                <a:latin typeface="+mn-ea"/>
              </a:rPr>
              <a:t>・疾病又は事業ごとの医療資源・医療連携等に関する現状を把握し、課題の抽出、数値目標の設定、医療連携体制の構築のための具体的な施策等の策定を行い、その進捗状況等を評価し、見直しを行う（</a:t>
            </a:r>
            <a:r>
              <a:rPr lang="en-US" altLang="ja-JP" sz="1100" b="1" dirty="0">
                <a:solidFill>
                  <a:prstClr val="black"/>
                </a:solidFill>
                <a:latin typeface="+mn-ea"/>
              </a:rPr>
              <a:t>PDCA</a:t>
            </a:r>
            <a:r>
              <a:rPr lang="ja-JP" altLang="en-US" sz="1100" b="1" dirty="0">
                <a:solidFill>
                  <a:prstClr val="black"/>
                </a:solidFill>
                <a:latin typeface="+mn-ea"/>
              </a:rPr>
              <a:t>サイクルの推進）。</a:t>
            </a:r>
            <a:endParaRPr lang="en-US" altLang="ja-JP" sz="1100" b="1" dirty="0">
              <a:solidFill>
                <a:prstClr val="black"/>
              </a:solidFill>
              <a:latin typeface="+mn-ea"/>
            </a:endParaRPr>
          </a:p>
        </p:txBody>
      </p:sp>
      <p:sp>
        <p:nvSpPr>
          <p:cNvPr id="77" name="テキスト ボックス 76"/>
          <p:cNvSpPr txBox="1"/>
          <p:nvPr/>
        </p:nvSpPr>
        <p:spPr>
          <a:xfrm>
            <a:off x="4961953" y="4671090"/>
            <a:ext cx="4408760" cy="305468"/>
          </a:xfrm>
          <a:prstGeom prst="rect">
            <a:avLst/>
          </a:prstGeom>
          <a:solidFill>
            <a:schemeClr val="accent5">
              <a:lumMod val="20000"/>
              <a:lumOff val="80000"/>
            </a:schemeClr>
          </a:solidFill>
        </p:spPr>
        <p:txBody>
          <a:bodyPr wrap="square" rtlCol="0">
            <a:spAutoFit/>
          </a:bodyPr>
          <a:lstStyle/>
          <a:p>
            <a:pPr marL="166158" indent="-166158" defTabSz="811805">
              <a:defRPr/>
            </a:pPr>
            <a:r>
              <a:rPr lang="ja-JP" altLang="en-US" sz="1400" b="1" dirty="0">
                <a:solidFill>
                  <a:prstClr val="black"/>
                </a:solidFill>
                <a:latin typeface="+mn-ea"/>
              </a:rPr>
              <a:t>○医師の確保に関する事項</a:t>
            </a:r>
            <a:endParaRPr lang="en-US" altLang="ja-JP" sz="1400" b="1" dirty="0">
              <a:solidFill>
                <a:prstClr val="black"/>
              </a:solidFill>
              <a:latin typeface="+mn-ea"/>
            </a:endParaRPr>
          </a:p>
        </p:txBody>
      </p:sp>
      <p:sp>
        <p:nvSpPr>
          <p:cNvPr id="2" name="テキスト ボックス 1"/>
          <p:cNvSpPr txBox="1"/>
          <p:nvPr/>
        </p:nvSpPr>
        <p:spPr>
          <a:xfrm>
            <a:off x="5030171" y="4934057"/>
            <a:ext cx="4316913" cy="1107996"/>
          </a:xfrm>
          <a:prstGeom prst="rect">
            <a:avLst/>
          </a:prstGeom>
          <a:noFill/>
        </p:spPr>
        <p:txBody>
          <a:bodyPr wrap="square" rtlCol="0">
            <a:spAutoFit/>
          </a:bodyPr>
          <a:lstStyle/>
          <a:p>
            <a:pPr marL="167058" indent="-167058" defTabSz="811805">
              <a:defRPr/>
            </a:pPr>
            <a:r>
              <a:rPr lang="ja-JP" altLang="en-US" sz="1100" b="1" dirty="0">
                <a:solidFill>
                  <a:prstClr val="black"/>
                </a:solidFill>
                <a:latin typeface="+mn-ea"/>
              </a:rPr>
              <a:t>・　三次・二次医療圏ごとに医師確保の方針、目標医師数、具体的な施策等を定めた「医師確保計画」の策定（３年ごとに計画を見直し）</a:t>
            </a:r>
            <a:endParaRPr lang="en-US" altLang="ja-JP" sz="1100" b="1" dirty="0">
              <a:solidFill>
                <a:prstClr val="black"/>
              </a:solidFill>
              <a:latin typeface="+mn-ea"/>
            </a:endParaRPr>
          </a:p>
          <a:p>
            <a:pPr marL="167058" indent="-167058" defTabSz="811805">
              <a:defRPr/>
            </a:pPr>
            <a:r>
              <a:rPr lang="ja-JP" altLang="en-US" sz="1100" b="1" dirty="0">
                <a:solidFill>
                  <a:prstClr val="black"/>
                </a:solidFill>
                <a:latin typeface="+mn-ea"/>
              </a:rPr>
              <a:t>・　産科、小児科については、政策医療の観点からも必要性が高く、診療科と診療行為の対応も明らかにしやすいことから、個別に策定</a:t>
            </a:r>
          </a:p>
        </p:txBody>
      </p:sp>
      <p:sp>
        <p:nvSpPr>
          <p:cNvPr id="44" name="テキスト ボックス 43"/>
          <p:cNvSpPr txBox="1"/>
          <p:nvPr/>
        </p:nvSpPr>
        <p:spPr>
          <a:xfrm>
            <a:off x="521903" y="2566716"/>
            <a:ext cx="4354338" cy="305468"/>
          </a:xfrm>
          <a:prstGeom prst="rect">
            <a:avLst/>
          </a:prstGeom>
          <a:solidFill>
            <a:schemeClr val="accent5">
              <a:lumMod val="20000"/>
              <a:lumOff val="80000"/>
            </a:schemeClr>
          </a:solidFill>
        </p:spPr>
        <p:txBody>
          <a:bodyPr wrap="square" rtlCol="0">
            <a:spAutoFit/>
          </a:bodyPr>
          <a:lstStyle/>
          <a:p>
            <a:pPr marL="166158" indent="-166158" defTabSz="811805">
              <a:defRPr/>
            </a:pPr>
            <a:r>
              <a:rPr lang="ja-JP" altLang="en-US" sz="1400" b="1" dirty="0">
                <a:solidFill>
                  <a:prstClr val="black"/>
                </a:solidFill>
                <a:latin typeface="+mn-ea"/>
              </a:rPr>
              <a:t>○医療圏の設定、基準病床数の算定</a:t>
            </a:r>
            <a:endParaRPr lang="en-US" altLang="ja-JP" sz="1400" b="1" dirty="0">
              <a:solidFill>
                <a:prstClr val="black"/>
              </a:solidFill>
              <a:latin typeface="+mn-ea"/>
            </a:endParaRPr>
          </a:p>
        </p:txBody>
      </p:sp>
      <p:sp>
        <p:nvSpPr>
          <p:cNvPr id="47" name="テキスト ボックス 14"/>
          <p:cNvSpPr txBox="1">
            <a:spLocks noChangeArrowheads="1"/>
          </p:cNvSpPr>
          <p:nvPr/>
        </p:nvSpPr>
        <p:spPr bwMode="auto">
          <a:xfrm>
            <a:off x="521826" y="5428446"/>
            <a:ext cx="4354416" cy="374461"/>
          </a:xfrm>
          <a:prstGeom prst="rect">
            <a:avLst/>
          </a:prstGeom>
          <a:noFill/>
          <a:ln w="9525">
            <a:noFill/>
            <a:miter lim="800000"/>
            <a:headEnd/>
            <a:tailEnd/>
          </a:ln>
        </p:spPr>
        <p:txBody>
          <a:bodyPr wrap="square">
            <a:spAutoFit/>
          </a:bodyPr>
          <a:lstStyle/>
          <a:p>
            <a:pPr marL="79133" indent="-79133" defTabSz="811805">
              <a:lnSpc>
                <a:spcPts val="1108"/>
              </a:lnSpc>
              <a:defRPr/>
            </a:pPr>
            <a:r>
              <a:rPr lang="ja-JP" altLang="en-US" sz="1050" b="1" dirty="0" smtClean="0">
                <a:solidFill>
                  <a:prstClr val="black"/>
                </a:solidFill>
                <a:latin typeface="+mn-ea"/>
              </a:rPr>
              <a:t>・国</a:t>
            </a:r>
            <a:r>
              <a:rPr lang="ja-JP" altLang="en-US" sz="1050" b="1" dirty="0">
                <a:solidFill>
                  <a:prstClr val="black"/>
                </a:solidFill>
                <a:latin typeface="+mn-ea"/>
              </a:rPr>
              <a:t>の指針において、一定の人口規模及び一定の患者流入</a:t>
            </a:r>
            <a:r>
              <a:rPr lang="en-US" altLang="ja-JP" sz="1050" b="1" dirty="0">
                <a:solidFill>
                  <a:prstClr val="black"/>
                </a:solidFill>
                <a:latin typeface="+mn-ea"/>
              </a:rPr>
              <a:t>/</a:t>
            </a:r>
            <a:r>
              <a:rPr lang="ja-JP" altLang="en-US" sz="1050" b="1" dirty="0">
                <a:solidFill>
                  <a:prstClr val="black"/>
                </a:solidFill>
                <a:latin typeface="+mn-ea"/>
              </a:rPr>
              <a:t>流出</a:t>
            </a:r>
            <a:r>
              <a:rPr lang="ja-JP" altLang="en-US" sz="1050" b="1" dirty="0" smtClean="0">
                <a:solidFill>
                  <a:prstClr val="black"/>
                </a:solidFill>
                <a:latin typeface="+mn-ea"/>
              </a:rPr>
              <a:t>割合</a:t>
            </a:r>
            <a:endParaRPr lang="en-US" altLang="ja-JP" sz="1050" b="1" dirty="0" smtClean="0">
              <a:solidFill>
                <a:prstClr val="black"/>
              </a:solidFill>
              <a:latin typeface="+mn-ea"/>
            </a:endParaRPr>
          </a:p>
          <a:p>
            <a:pPr marL="79133" indent="-79133" defTabSz="811805">
              <a:lnSpc>
                <a:spcPts val="1108"/>
              </a:lnSpc>
              <a:defRPr/>
            </a:pPr>
            <a:r>
              <a:rPr lang="ja-JP" altLang="en-US" sz="1050" b="1" dirty="0" smtClean="0">
                <a:solidFill>
                  <a:prstClr val="black"/>
                </a:solidFill>
                <a:latin typeface="+mn-ea"/>
              </a:rPr>
              <a:t>　に</a:t>
            </a:r>
            <a:r>
              <a:rPr lang="ja-JP" altLang="en-US" sz="1050" b="1" dirty="0">
                <a:solidFill>
                  <a:prstClr val="black"/>
                </a:solidFill>
                <a:latin typeface="+mn-ea"/>
              </a:rPr>
              <a:t>基づく、二次医療圏の設定の考え方を明示し、見直しを促進。</a:t>
            </a:r>
          </a:p>
        </p:txBody>
      </p:sp>
      <p:sp>
        <p:nvSpPr>
          <p:cNvPr id="83" name="テキスト ボックス 82"/>
          <p:cNvSpPr txBox="1"/>
          <p:nvPr/>
        </p:nvSpPr>
        <p:spPr>
          <a:xfrm>
            <a:off x="495827" y="2886185"/>
            <a:ext cx="4140951" cy="433324"/>
          </a:xfrm>
          <a:prstGeom prst="rect">
            <a:avLst/>
          </a:prstGeom>
          <a:noFill/>
        </p:spPr>
        <p:txBody>
          <a:bodyPr wrap="square" rtlCol="0">
            <a:spAutoFit/>
          </a:bodyPr>
          <a:lstStyle/>
          <a:p>
            <a:pPr marL="166158" indent="-166158" defTabSz="811805">
              <a:spcAft>
                <a:spcPts val="185"/>
              </a:spcAft>
              <a:defRPr/>
            </a:pPr>
            <a:r>
              <a:rPr lang="ja-JP" altLang="en-US" sz="1108" b="1" dirty="0">
                <a:solidFill>
                  <a:prstClr val="black"/>
                </a:solidFill>
                <a:latin typeface="+mn-ea"/>
              </a:rPr>
              <a:t>・　病院の病床及び診療所の病床の整備を図るべき地域的単位として区分。</a:t>
            </a:r>
            <a:endParaRPr lang="en-US" altLang="ja-JP" sz="1108" b="1" dirty="0">
              <a:solidFill>
                <a:prstClr val="black"/>
              </a:solidFill>
              <a:latin typeface="+mn-ea"/>
            </a:endParaRPr>
          </a:p>
        </p:txBody>
      </p:sp>
      <p:sp>
        <p:nvSpPr>
          <p:cNvPr id="36" name="額縁 35"/>
          <p:cNvSpPr/>
          <p:nvPr/>
        </p:nvSpPr>
        <p:spPr>
          <a:xfrm>
            <a:off x="416254" y="1706380"/>
            <a:ext cx="1130202" cy="260305"/>
          </a:xfrm>
          <a:prstGeom prst="bevel">
            <a:avLst>
              <a:gd name="adj" fmla="val 0"/>
            </a:avLst>
          </a:prstGeom>
          <a:solidFill>
            <a:schemeClr val="accent5">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3231" bIns="33231" anchor="ctr"/>
          <a:lstStyle/>
          <a:p>
            <a:pPr defTabSz="811805">
              <a:defRPr/>
            </a:pPr>
            <a:r>
              <a:rPr lang="ja-JP" altLang="en-US" sz="1292" b="1" dirty="0">
                <a:solidFill>
                  <a:prstClr val="white"/>
                </a:solidFill>
                <a:latin typeface="游ゴシック" panose="020B0400000000000000" pitchFamily="50" charset="-128"/>
                <a:ea typeface="游ゴシック" panose="020B0400000000000000" pitchFamily="50" charset="-128"/>
              </a:rPr>
              <a:t>　計画期間</a:t>
            </a:r>
          </a:p>
        </p:txBody>
      </p:sp>
      <p:sp>
        <p:nvSpPr>
          <p:cNvPr id="4" name="テキスト ボックス 3"/>
          <p:cNvSpPr txBox="1"/>
          <p:nvPr/>
        </p:nvSpPr>
        <p:spPr>
          <a:xfrm>
            <a:off x="533342" y="1968041"/>
            <a:ext cx="8031823" cy="276999"/>
          </a:xfrm>
          <a:prstGeom prst="rect">
            <a:avLst/>
          </a:prstGeom>
          <a:noFill/>
        </p:spPr>
        <p:txBody>
          <a:bodyPr wrap="square" rtlCol="0">
            <a:spAutoFit/>
          </a:bodyPr>
          <a:lstStyle/>
          <a:p>
            <a:pPr defTabSz="844083">
              <a:defRPr/>
            </a:pPr>
            <a:r>
              <a:rPr lang="ja-JP" altLang="en-US" sz="1200" b="1" dirty="0">
                <a:solidFill>
                  <a:prstClr val="black"/>
                </a:solidFill>
                <a:latin typeface="+mn-ea"/>
              </a:rPr>
              <a:t>○　６年間　　</a:t>
            </a:r>
            <a:r>
              <a:rPr lang="ja-JP" altLang="en-US" sz="1200" b="1" dirty="0" smtClean="0">
                <a:latin typeface="+mn-ea"/>
              </a:rPr>
              <a:t>（</a:t>
            </a:r>
            <a:r>
              <a:rPr lang="en-US" altLang="ja-JP" sz="1200" b="1" dirty="0" smtClean="0">
                <a:latin typeface="+mn-ea"/>
              </a:rPr>
              <a:t>2024</a:t>
            </a:r>
            <a:r>
              <a:rPr lang="ja-JP" altLang="en-US" sz="1200" b="1" dirty="0" smtClean="0">
                <a:latin typeface="+mn-ea"/>
              </a:rPr>
              <a:t>年度（令和６年度）～</a:t>
            </a:r>
            <a:r>
              <a:rPr lang="en-US" altLang="ja-JP" sz="1200" b="1" dirty="0" smtClean="0">
                <a:latin typeface="+mn-ea"/>
              </a:rPr>
              <a:t>2029</a:t>
            </a:r>
            <a:r>
              <a:rPr lang="ja-JP" altLang="en-US" sz="1200" b="1" dirty="0" smtClean="0">
                <a:latin typeface="+mn-ea"/>
              </a:rPr>
              <a:t>年度（令和</a:t>
            </a:r>
            <a:r>
              <a:rPr lang="en-US" altLang="ja-JP" sz="1200" b="1" dirty="0" smtClean="0">
                <a:latin typeface="+mn-ea"/>
              </a:rPr>
              <a:t>11</a:t>
            </a:r>
            <a:r>
              <a:rPr lang="ja-JP" altLang="en-US" sz="1200" b="1" dirty="0" smtClean="0">
                <a:latin typeface="+mn-ea"/>
              </a:rPr>
              <a:t>年度）。</a:t>
            </a:r>
            <a:r>
              <a:rPr lang="ja-JP" altLang="en-US" sz="1200" b="1" dirty="0">
                <a:latin typeface="+mn-ea"/>
              </a:rPr>
              <a:t>中間年で必要な見直しを実施。）</a:t>
            </a:r>
            <a:endParaRPr lang="en-US" altLang="ja-JP" sz="1200" b="1" dirty="0">
              <a:latin typeface="+mn-ea"/>
            </a:endParaRPr>
          </a:p>
        </p:txBody>
      </p:sp>
      <p:sp>
        <p:nvSpPr>
          <p:cNvPr id="5" name="正方形/長方形 4"/>
          <p:cNvSpPr/>
          <p:nvPr/>
        </p:nvSpPr>
        <p:spPr>
          <a:xfrm>
            <a:off x="521903" y="2566716"/>
            <a:ext cx="4354338" cy="3227822"/>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38" name="正方形/長方形 37"/>
          <p:cNvSpPr/>
          <p:nvPr/>
        </p:nvSpPr>
        <p:spPr>
          <a:xfrm>
            <a:off x="533342" y="5830888"/>
            <a:ext cx="4342901" cy="698746"/>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40" name="正方形/長方形 39"/>
          <p:cNvSpPr/>
          <p:nvPr/>
        </p:nvSpPr>
        <p:spPr>
          <a:xfrm>
            <a:off x="4953000" y="2567830"/>
            <a:ext cx="4394084" cy="2027058"/>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45" name="正方形/長方形 44"/>
          <p:cNvSpPr/>
          <p:nvPr/>
        </p:nvSpPr>
        <p:spPr>
          <a:xfrm>
            <a:off x="4952618" y="4659478"/>
            <a:ext cx="4402961" cy="1309115"/>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66" name="角丸四角形 65"/>
          <p:cNvSpPr/>
          <p:nvPr/>
        </p:nvSpPr>
        <p:spPr>
          <a:xfrm>
            <a:off x="2880739" y="3327106"/>
            <a:ext cx="1956778" cy="2073370"/>
          </a:xfrm>
          <a:prstGeom prst="roundRect">
            <a:avLst>
              <a:gd name="adj" fmla="val 8953"/>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292">
              <a:solidFill>
                <a:prstClr val="white"/>
              </a:solidFill>
              <a:latin typeface="Calibri"/>
              <a:ea typeface="ＭＳ Ｐゴシック" panose="020B0600070205080204" pitchFamily="50" charset="-128"/>
            </a:endParaRPr>
          </a:p>
        </p:txBody>
      </p:sp>
      <p:sp>
        <p:nvSpPr>
          <p:cNvPr id="67" name="テキスト ボックス 66"/>
          <p:cNvSpPr txBox="1"/>
          <p:nvPr/>
        </p:nvSpPr>
        <p:spPr>
          <a:xfrm>
            <a:off x="2895330" y="3611698"/>
            <a:ext cx="2077983" cy="546881"/>
          </a:xfrm>
          <a:prstGeom prst="rect">
            <a:avLst/>
          </a:prstGeom>
          <a:noFill/>
        </p:spPr>
        <p:txBody>
          <a:bodyPr wrap="square">
            <a:spAutoFit/>
          </a:bodyPr>
          <a:lstStyle/>
          <a:p>
            <a:pPr defTabSz="844083">
              <a:defRPr/>
            </a:pPr>
            <a:r>
              <a:rPr lang="ja-JP" altLang="en-US" sz="1292" u="sng" dirty="0">
                <a:solidFill>
                  <a:prstClr val="black"/>
                </a:solidFill>
                <a:latin typeface="ＭＳ Ｐゴシック" panose="020B0600070205080204" pitchFamily="50" charset="-128"/>
                <a:ea typeface="ＭＳ Ｐゴシック" panose="020B0600070205080204" pitchFamily="50" charset="-128"/>
              </a:rPr>
              <a:t> </a:t>
            </a:r>
            <a:r>
              <a:rPr lang="ja-JP" altLang="en-US" sz="1292" b="1" u="sng" dirty="0">
                <a:solidFill>
                  <a:prstClr val="black"/>
                </a:solidFill>
                <a:latin typeface="+mn-ea"/>
              </a:rPr>
              <a:t>５２医療圏</a:t>
            </a:r>
            <a:r>
              <a:rPr lang="ja-JP" altLang="en-US" sz="800" dirty="0">
                <a:solidFill>
                  <a:prstClr val="black"/>
                </a:solidFill>
                <a:latin typeface="+mn-ea"/>
              </a:rPr>
              <a:t>（令和２年４月現在）</a:t>
            </a:r>
            <a:endParaRPr lang="en-US" altLang="ja-JP" sz="800" dirty="0">
              <a:solidFill>
                <a:prstClr val="black"/>
              </a:solidFill>
              <a:latin typeface="+mn-ea"/>
            </a:endParaRPr>
          </a:p>
          <a:p>
            <a:pPr defTabSz="844083">
              <a:defRPr/>
            </a:pPr>
            <a:r>
              <a:rPr lang="ja-JP" altLang="en-US" sz="831" dirty="0">
                <a:solidFill>
                  <a:prstClr val="black"/>
                </a:solidFill>
                <a:latin typeface="+mn-ea"/>
              </a:rPr>
              <a:t>　</a:t>
            </a:r>
            <a:r>
              <a:rPr lang="en-US" altLang="ja-JP" sz="831" dirty="0">
                <a:solidFill>
                  <a:prstClr val="black"/>
                </a:solidFill>
                <a:latin typeface="+mn-ea"/>
              </a:rPr>
              <a:t>※</a:t>
            </a:r>
            <a:r>
              <a:rPr lang="ja-JP" altLang="en-US" sz="831" dirty="0">
                <a:solidFill>
                  <a:prstClr val="black"/>
                </a:solidFill>
                <a:latin typeface="+mn-ea"/>
              </a:rPr>
              <a:t>都道府県ごとに１つ</a:t>
            </a:r>
            <a:endParaRPr lang="en-US" altLang="ja-JP" sz="831" dirty="0">
              <a:solidFill>
                <a:prstClr val="black"/>
              </a:solidFill>
              <a:latin typeface="+mn-ea"/>
            </a:endParaRPr>
          </a:p>
          <a:p>
            <a:pPr defTabSz="844083">
              <a:defRPr/>
            </a:pPr>
            <a:r>
              <a:rPr lang="ja-JP" altLang="en-US" sz="831" dirty="0">
                <a:solidFill>
                  <a:prstClr val="black"/>
                </a:solidFill>
                <a:latin typeface="+mn-ea"/>
              </a:rPr>
              <a:t>　　（</a:t>
            </a:r>
            <a:r>
              <a:rPr lang="ja-JP" altLang="en-US" sz="831" dirty="0">
                <a:latin typeface="+mn-ea"/>
              </a:rPr>
              <a:t>北海道のみ</a:t>
            </a:r>
            <a:r>
              <a:rPr lang="ja-JP" altLang="en-US" sz="831" u="sng" dirty="0">
                <a:latin typeface="+mn-ea"/>
              </a:rPr>
              <a:t>６医療圏</a:t>
            </a:r>
            <a:r>
              <a:rPr lang="ja-JP" altLang="en-US" sz="831" dirty="0">
                <a:solidFill>
                  <a:prstClr val="black"/>
                </a:solidFill>
                <a:latin typeface="+mn-ea"/>
              </a:rPr>
              <a:t>）</a:t>
            </a:r>
            <a:r>
              <a:rPr lang="ja-JP" altLang="en-US" sz="831" dirty="0">
                <a:solidFill>
                  <a:prstClr val="black"/>
                </a:solidFill>
                <a:latin typeface="Calibri"/>
                <a:ea typeface="ＭＳ Ｐゴシック" panose="020B0600070205080204" pitchFamily="50" charset="-128"/>
              </a:rPr>
              <a:t>　</a:t>
            </a:r>
            <a:endParaRPr lang="ja-JP" altLang="en-US" sz="831" dirty="0">
              <a:solidFill>
                <a:prstClr val="black"/>
              </a:solidFill>
              <a:latin typeface="ＭＳ Ｐゴシック" panose="020B0600070205080204" pitchFamily="50" charset="-128"/>
              <a:ea typeface="ＭＳ Ｐゴシック" panose="020B0600070205080204" pitchFamily="50" charset="-128"/>
            </a:endParaRPr>
          </a:p>
        </p:txBody>
      </p:sp>
      <p:sp>
        <p:nvSpPr>
          <p:cNvPr id="68" name="テキスト ボックス 67"/>
          <p:cNvSpPr txBox="1"/>
          <p:nvPr/>
        </p:nvSpPr>
        <p:spPr>
          <a:xfrm>
            <a:off x="2923224" y="4084071"/>
            <a:ext cx="1914293" cy="1243033"/>
          </a:xfrm>
          <a:prstGeom prst="rect">
            <a:avLst/>
          </a:prstGeom>
          <a:noFill/>
        </p:spPr>
        <p:txBody>
          <a:bodyPr wrap="square">
            <a:spAutoFit/>
          </a:bodyPr>
          <a:lstStyle/>
          <a:p>
            <a:pPr defTabSz="844083">
              <a:defRPr/>
            </a:pPr>
            <a:r>
              <a:rPr lang="en-US" altLang="ja-JP" sz="831" b="1" dirty="0">
                <a:solidFill>
                  <a:prstClr val="black"/>
                </a:solidFill>
                <a:latin typeface="+mn-ea"/>
              </a:rPr>
              <a:t>【</a:t>
            </a:r>
            <a:r>
              <a:rPr lang="ja-JP" altLang="en-US" sz="831" b="1" dirty="0">
                <a:solidFill>
                  <a:prstClr val="black"/>
                </a:solidFill>
                <a:latin typeface="+mn-ea"/>
              </a:rPr>
              <a:t>医療圏設定の考え方</a:t>
            </a:r>
            <a:r>
              <a:rPr lang="en-US" altLang="ja-JP" sz="831" b="1" dirty="0">
                <a:solidFill>
                  <a:prstClr val="black"/>
                </a:solidFill>
                <a:latin typeface="+mn-ea"/>
              </a:rPr>
              <a:t>】</a:t>
            </a:r>
            <a:r>
              <a:rPr lang="ja-JP" altLang="en-US" sz="831" b="1" dirty="0">
                <a:solidFill>
                  <a:prstClr val="black"/>
                </a:solidFill>
                <a:latin typeface="+mn-ea"/>
              </a:rPr>
              <a:t>　</a:t>
            </a:r>
            <a:endParaRPr lang="en-US" altLang="ja-JP" sz="831" b="1" dirty="0">
              <a:solidFill>
                <a:prstClr val="black"/>
              </a:solidFill>
              <a:latin typeface="+mn-ea"/>
            </a:endParaRPr>
          </a:p>
          <a:p>
            <a:pPr defTabSz="844083">
              <a:defRPr/>
            </a:pPr>
            <a:r>
              <a:rPr lang="ja-JP" altLang="en-US" sz="831" b="1" dirty="0">
                <a:solidFill>
                  <a:prstClr val="black"/>
                </a:solidFill>
                <a:latin typeface="+mn-ea"/>
              </a:rPr>
              <a:t>　</a:t>
            </a:r>
            <a:r>
              <a:rPr lang="ja-JP" altLang="en-US" sz="831" b="1" u="sng" dirty="0">
                <a:solidFill>
                  <a:prstClr val="black"/>
                </a:solidFill>
                <a:latin typeface="+mn-ea"/>
              </a:rPr>
              <a:t>特殊な医療を提供する単位</a:t>
            </a:r>
            <a:r>
              <a:rPr lang="ja-JP" altLang="en-US" sz="831" b="1" dirty="0">
                <a:solidFill>
                  <a:prstClr val="black"/>
                </a:solidFill>
                <a:latin typeface="+mn-ea"/>
              </a:rPr>
              <a:t>として設定。　ただし、都道府県の区域が著しく広いことその他特別な事情があるときは、当該都道府県の区域内に二以上の区域を設定し、また、都道府県の境界周辺の地域における医療の需給の実情に応じ、二以上の都道府県にわたる区域を設定することができる。</a:t>
            </a:r>
          </a:p>
        </p:txBody>
      </p:sp>
      <p:sp>
        <p:nvSpPr>
          <p:cNvPr id="64" name="テキスト ボックス 34"/>
          <p:cNvSpPr txBox="1">
            <a:spLocks noChangeArrowheads="1"/>
          </p:cNvSpPr>
          <p:nvPr/>
        </p:nvSpPr>
        <p:spPr bwMode="auto">
          <a:xfrm>
            <a:off x="3046435" y="3315290"/>
            <a:ext cx="1462316" cy="307777"/>
          </a:xfrm>
          <a:prstGeom prst="rect">
            <a:avLst/>
          </a:prstGeom>
          <a:noFill/>
          <a:ln w="9525">
            <a:noFill/>
            <a:miter lim="800000"/>
            <a:headEnd/>
            <a:tailEnd/>
          </a:ln>
        </p:spPr>
        <p:txBody>
          <a:bodyPr wrap="square">
            <a:spAutoFit/>
          </a:bodyPr>
          <a:lstStyle/>
          <a:p>
            <a:pPr algn="ctr" defTabSz="844083">
              <a:defRPr/>
            </a:pPr>
            <a:r>
              <a:rPr lang="ja-JP" altLang="en-US" sz="1400" b="1" dirty="0">
                <a:solidFill>
                  <a:prstClr val="black"/>
                </a:solidFill>
                <a:latin typeface="+mn-ea"/>
              </a:rPr>
              <a:t>三次医療圏</a:t>
            </a:r>
          </a:p>
        </p:txBody>
      </p:sp>
      <p:sp>
        <p:nvSpPr>
          <p:cNvPr id="79" name="角丸四角形 78"/>
          <p:cNvSpPr/>
          <p:nvPr/>
        </p:nvSpPr>
        <p:spPr>
          <a:xfrm>
            <a:off x="557801" y="3331559"/>
            <a:ext cx="2261924" cy="2068916"/>
          </a:xfrm>
          <a:prstGeom prst="roundRect">
            <a:avLst>
              <a:gd name="adj" fmla="val 8851"/>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292">
              <a:solidFill>
                <a:prstClr val="white"/>
              </a:solidFill>
              <a:latin typeface="Calibri"/>
              <a:ea typeface="ＭＳ Ｐゴシック" panose="020B0600070205080204" pitchFamily="50" charset="-128"/>
            </a:endParaRPr>
          </a:p>
        </p:txBody>
      </p:sp>
      <p:sp>
        <p:nvSpPr>
          <p:cNvPr id="80" name="テキスト ボックス 79"/>
          <p:cNvSpPr txBox="1"/>
          <p:nvPr/>
        </p:nvSpPr>
        <p:spPr>
          <a:xfrm>
            <a:off x="589907" y="4034318"/>
            <a:ext cx="2229821" cy="987322"/>
          </a:xfrm>
          <a:prstGeom prst="rect">
            <a:avLst/>
          </a:prstGeom>
          <a:noFill/>
        </p:spPr>
        <p:txBody>
          <a:bodyPr wrap="square">
            <a:spAutoFit/>
          </a:bodyPr>
          <a:lstStyle/>
          <a:p>
            <a:pPr defTabSz="844083">
              <a:defRPr/>
            </a:pPr>
            <a:r>
              <a:rPr lang="en-US" altLang="ja-JP" sz="831" b="1" dirty="0">
                <a:solidFill>
                  <a:prstClr val="black"/>
                </a:solidFill>
                <a:latin typeface="ＭＳ Ｐゴシック" panose="020B0600070205080204" pitchFamily="50" charset="-128"/>
                <a:ea typeface="ＭＳ Ｐゴシック" panose="020B0600070205080204" pitchFamily="50" charset="-128"/>
              </a:rPr>
              <a:t>【</a:t>
            </a:r>
            <a:r>
              <a:rPr lang="ja-JP" altLang="en-US" sz="831" b="1" dirty="0">
                <a:solidFill>
                  <a:prstClr val="black"/>
                </a:solidFill>
                <a:latin typeface="ＭＳ Ｐゴシック" panose="020B0600070205080204" pitchFamily="50" charset="-128"/>
                <a:ea typeface="ＭＳ Ｐゴシック" panose="020B0600070205080204" pitchFamily="50" charset="-128"/>
              </a:rPr>
              <a:t>医療圏設定の考え方</a:t>
            </a:r>
            <a:r>
              <a:rPr lang="en-US" altLang="ja-JP" sz="831" b="1" dirty="0">
                <a:solidFill>
                  <a:prstClr val="black"/>
                </a:solidFill>
                <a:latin typeface="ＭＳ Ｐゴシック" panose="020B0600070205080204" pitchFamily="50" charset="-128"/>
                <a:ea typeface="ＭＳ Ｐゴシック" panose="020B0600070205080204" pitchFamily="50" charset="-128"/>
              </a:rPr>
              <a:t>】</a:t>
            </a:r>
            <a:endParaRPr lang="en-US" altLang="ja-JP" sz="831"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lang="ja-JP" altLang="en-US" sz="831" dirty="0">
                <a:solidFill>
                  <a:prstClr val="black"/>
                </a:solidFill>
                <a:latin typeface="Calibri"/>
                <a:ea typeface="ＭＳ Ｐゴシック" panose="020B0600070205080204" pitchFamily="50" charset="-128"/>
              </a:rPr>
              <a:t>　</a:t>
            </a:r>
            <a:r>
              <a:rPr lang="ja-JP" altLang="en-US" sz="831" b="1" u="sng" dirty="0">
                <a:solidFill>
                  <a:prstClr val="black"/>
                </a:solidFill>
                <a:latin typeface="+mn-ea"/>
              </a:rPr>
              <a:t>一般の入院に係る医療</a:t>
            </a:r>
            <a:r>
              <a:rPr lang="ja-JP" altLang="en-US" sz="831" b="1" dirty="0">
                <a:solidFill>
                  <a:prstClr val="black"/>
                </a:solidFill>
                <a:latin typeface="+mn-ea"/>
              </a:rPr>
              <a:t>を提供することが相当である単位として設定。その際、以下の社会的条件を考慮。</a:t>
            </a:r>
            <a:endParaRPr lang="en-US" altLang="ja-JP" sz="831" b="1" dirty="0">
              <a:solidFill>
                <a:prstClr val="black"/>
              </a:solidFill>
              <a:latin typeface="+mn-ea"/>
            </a:endParaRPr>
          </a:p>
          <a:p>
            <a:pPr defTabSz="844083">
              <a:defRPr/>
            </a:pPr>
            <a:r>
              <a:rPr lang="ja-JP" altLang="en-US" sz="831" b="1" dirty="0">
                <a:solidFill>
                  <a:prstClr val="black"/>
                </a:solidFill>
                <a:latin typeface="+mn-ea"/>
              </a:rPr>
              <a:t>　　　・地理的条件等の自然的条件</a:t>
            </a:r>
            <a:endParaRPr lang="en-US" altLang="ja-JP" sz="831" b="1" dirty="0">
              <a:solidFill>
                <a:prstClr val="black"/>
              </a:solidFill>
              <a:latin typeface="+mn-ea"/>
            </a:endParaRPr>
          </a:p>
          <a:p>
            <a:pPr defTabSz="844083">
              <a:defRPr/>
            </a:pPr>
            <a:r>
              <a:rPr lang="ja-JP" altLang="en-US" sz="831" b="1" dirty="0">
                <a:solidFill>
                  <a:prstClr val="black"/>
                </a:solidFill>
                <a:latin typeface="+mn-ea"/>
              </a:rPr>
              <a:t>　　　・日常生活の需要の充足状況</a:t>
            </a:r>
            <a:endParaRPr lang="en-US" altLang="ja-JP" sz="831" b="1" dirty="0">
              <a:solidFill>
                <a:prstClr val="black"/>
              </a:solidFill>
              <a:latin typeface="+mn-ea"/>
            </a:endParaRPr>
          </a:p>
          <a:p>
            <a:pPr defTabSz="844083">
              <a:defRPr/>
            </a:pPr>
            <a:r>
              <a:rPr lang="ja-JP" altLang="en-US" sz="831" b="1" dirty="0">
                <a:solidFill>
                  <a:prstClr val="black"/>
                </a:solidFill>
                <a:latin typeface="+mn-ea"/>
              </a:rPr>
              <a:t>　　　・交通事情　等</a:t>
            </a:r>
            <a:endParaRPr lang="en-US" altLang="ja-JP" sz="831" b="1" dirty="0">
              <a:solidFill>
                <a:prstClr val="black"/>
              </a:solidFill>
              <a:latin typeface="+mn-ea"/>
            </a:endParaRPr>
          </a:p>
        </p:txBody>
      </p:sp>
      <p:sp>
        <p:nvSpPr>
          <p:cNvPr id="82" name="テキスト ボックス 81"/>
          <p:cNvSpPr txBox="1"/>
          <p:nvPr/>
        </p:nvSpPr>
        <p:spPr>
          <a:xfrm>
            <a:off x="557024" y="3624781"/>
            <a:ext cx="2304167" cy="291170"/>
          </a:xfrm>
          <a:prstGeom prst="rect">
            <a:avLst/>
          </a:prstGeom>
          <a:noFill/>
        </p:spPr>
        <p:txBody>
          <a:bodyPr wrap="square">
            <a:spAutoFit/>
          </a:bodyPr>
          <a:lstStyle/>
          <a:p>
            <a:pPr defTabSz="844083">
              <a:defRPr/>
            </a:pPr>
            <a:r>
              <a:rPr lang="ja-JP" altLang="en-US" sz="1015" b="1" dirty="0">
                <a:solidFill>
                  <a:prstClr val="black"/>
                </a:solidFill>
                <a:latin typeface="ＭＳ Ｐゴシック" panose="020B0600070205080204" pitchFamily="50" charset="-128"/>
                <a:ea typeface="ＭＳ Ｐゴシック" panose="020B0600070205080204" pitchFamily="50" charset="-128"/>
              </a:rPr>
              <a:t>　</a:t>
            </a:r>
            <a:r>
              <a:rPr lang="ja-JP" altLang="en-US" sz="1292" b="1" u="sng" dirty="0">
                <a:solidFill>
                  <a:prstClr val="black"/>
                </a:solidFill>
                <a:latin typeface="+mn-ea"/>
              </a:rPr>
              <a:t>３３５医療圏</a:t>
            </a:r>
            <a:r>
              <a:rPr lang="ja-JP" altLang="en-US" sz="800" dirty="0">
                <a:solidFill>
                  <a:prstClr val="black"/>
                </a:solidFill>
                <a:latin typeface="+mn-ea"/>
              </a:rPr>
              <a:t>（令和２年４月現在）</a:t>
            </a:r>
            <a:endParaRPr lang="en-US" altLang="ja-JP" sz="800" dirty="0">
              <a:solidFill>
                <a:prstClr val="black"/>
              </a:solidFill>
              <a:latin typeface="+mn-ea"/>
            </a:endParaRPr>
          </a:p>
        </p:txBody>
      </p:sp>
      <p:sp>
        <p:nvSpPr>
          <p:cNvPr id="70" name="テキスト ボックス 32"/>
          <p:cNvSpPr txBox="1">
            <a:spLocks noChangeArrowheads="1"/>
          </p:cNvSpPr>
          <p:nvPr/>
        </p:nvSpPr>
        <p:spPr bwMode="auto">
          <a:xfrm>
            <a:off x="459820" y="3348688"/>
            <a:ext cx="2325565" cy="307777"/>
          </a:xfrm>
          <a:prstGeom prst="rect">
            <a:avLst/>
          </a:prstGeom>
          <a:noFill/>
          <a:ln w="9525">
            <a:noFill/>
            <a:miter lim="800000"/>
            <a:headEnd/>
            <a:tailEnd/>
          </a:ln>
        </p:spPr>
        <p:txBody>
          <a:bodyPr>
            <a:spAutoFit/>
          </a:bodyPr>
          <a:lstStyle/>
          <a:p>
            <a:pPr algn="ctr" defTabSz="844083">
              <a:defRPr/>
            </a:pPr>
            <a:r>
              <a:rPr lang="ja-JP" altLang="en-US" sz="1400" b="1" dirty="0">
                <a:solidFill>
                  <a:prstClr val="black"/>
                </a:solidFill>
                <a:latin typeface="+mn-ea"/>
              </a:rPr>
              <a:t>二次医療圏</a:t>
            </a:r>
          </a:p>
        </p:txBody>
      </p:sp>
      <p:sp>
        <p:nvSpPr>
          <p:cNvPr id="30" name="正方形/長方形 29"/>
          <p:cNvSpPr/>
          <p:nvPr/>
        </p:nvSpPr>
        <p:spPr>
          <a:xfrm>
            <a:off x="4967752" y="6002696"/>
            <a:ext cx="4402961" cy="787612"/>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32" name="テキスト ボックス 31"/>
          <p:cNvSpPr txBox="1"/>
          <p:nvPr/>
        </p:nvSpPr>
        <p:spPr>
          <a:xfrm>
            <a:off x="5033070" y="6354455"/>
            <a:ext cx="4316913" cy="433324"/>
          </a:xfrm>
          <a:prstGeom prst="rect">
            <a:avLst/>
          </a:prstGeom>
          <a:noFill/>
        </p:spPr>
        <p:txBody>
          <a:bodyPr wrap="square" rtlCol="0">
            <a:spAutoFit/>
          </a:bodyPr>
          <a:lstStyle/>
          <a:p>
            <a:pPr marL="167058" indent="-167058" defTabSz="811805">
              <a:defRPr/>
            </a:pPr>
            <a:r>
              <a:rPr lang="ja-JP" altLang="en-US" sz="1108" b="1" dirty="0" smtClean="0">
                <a:solidFill>
                  <a:prstClr val="black"/>
                </a:solidFill>
                <a:latin typeface="+mn-ea"/>
              </a:rPr>
              <a:t>・外来</a:t>
            </a:r>
            <a:r>
              <a:rPr lang="ja-JP" altLang="en-US" sz="1108" b="1" dirty="0">
                <a:solidFill>
                  <a:prstClr val="black"/>
                </a:solidFill>
                <a:latin typeface="+mn-ea"/>
              </a:rPr>
              <a:t>医療機能に関する情報の可視化、協議の場の設置、</a:t>
            </a:r>
            <a:r>
              <a:rPr lang="ja-JP" altLang="en-US" sz="1108" b="1" dirty="0" smtClean="0">
                <a:solidFill>
                  <a:prstClr val="black"/>
                </a:solidFill>
                <a:latin typeface="+mn-ea"/>
              </a:rPr>
              <a:t>医療機</a:t>
            </a:r>
            <a:endParaRPr lang="en-US" altLang="ja-JP" sz="1108" b="1" dirty="0" smtClean="0">
              <a:solidFill>
                <a:prstClr val="black"/>
              </a:solidFill>
              <a:latin typeface="+mn-ea"/>
            </a:endParaRPr>
          </a:p>
          <a:p>
            <a:pPr marL="167058" indent="-167058" defTabSz="811805">
              <a:defRPr/>
            </a:pPr>
            <a:r>
              <a:rPr lang="ja-JP" altLang="en-US" sz="1108" b="1" dirty="0" smtClean="0">
                <a:solidFill>
                  <a:prstClr val="black"/>
                </a:solidFill>
                <a:latin typeface="+mn-ea"/>
              </a:rPr>
              <a:t>　器</a:t>
            </a:r>
            <a:r>
              <a:rPr lang="ja-JP" altLang="en-US" sz="1108" b="1" dirty="0">
                <a:solidFill>
                  <a:prstClr val="black"/>
                </a:solidFill>
                <a:latin typeface="+mn-ea"/>
              </a:rPr>
              <a:t>の共同利用等を定めた「外来医療計画」の策定</a:t>
            </a:r>
            <a:r>
              <a:rPr lang="ja-JP" altLang="en-US" sz="1108" dirty="0">
                <a:solidFill>
                  <a:prstClr val="black"/>
                </a:solidFill>
                <a:latin typeface="Calibri"/>
                <a:ea typeface="ＭＳ Ｐゴシック" panose="020B0600070205080204" pitchFamily="50" charset="-128"/>
              </a:rPr>
              <a:t>　　</a:t>
            </a:r>
          </a:p>
        </p:txBody>
      </p:sp>
      <p:sp>
        <p:nvSpPr>
          <p:cNvPr id="34" name="テキスト ボックス 33"/>
          <p:cNvSpPr txBox="1"/>
          <p:nvPr/>
        </p:nvSpPr>
        <p:spPr>
          <a:xfrm>
            <a:off x="323207" y="6627168"/>
            <a:ext cx="3530946" cy="230832"/>
          </a:xfrm>
          <a:prstGeom prst="rect">
            <a:avLst/>
          </a:prstGeom>
          <a:noFill/>
        </p:spPr>
        <p:txBody>
          <a:bodyPr wrap="square" rtlCol="0">
            <a:spAutoFit/>
          </a:bodyPr>
          <a:lstStyle/>
          <a:p>
            <a:r>
              <a:rPr lang="ja-JP" altLang="en-US" sz="900" dirty="0">
                <a:latin typeface="+mn-ea"/>
              </a:rPr>
              <a:t>（</a:t>
            </a:r>
            <a:r>
              <a:rPr lang="en-US" altLang="ja-JP" sz="900" dirty="0">
                <a:latin typeface="+mn-ea"/>
              </a:rPr>
              <a:t>R3.6.18 </a:t>
            </a:r>
            <a:r>
              <a:rPr lang="ja-JP" altLang="en-US" sz="900" dirty="0">
                <a:latin typeface="+mn-ea"/>
              </a:rPr>
              <a:t>第８次医療計画等に関する検討会</a:t>
            </a:r>
            <a:r>
              <a:rPr lang="ja-JP" altLang="en-US" sz="900" dirty="0" smtClean="0">
                <a:latin typeface="+mn-ea"/>
              </a:rPr>
              <a:t>資料　一部改変）</a:t>
            </a:r>
            <a:endParaRPr lang="ja-JP" altLang="en-US" sz="900" dirty="0">
              <a:latin typeface="+mn-ea"/>
            </a:endParaRPr>
          </a:p>
        </p:txBody>
      </p:sp>
      <p:sp>
        <p:nvSpPr>
          <p:cNvPr id="35" name="正方形/長方形 34"/>
          <p:cNvSpPr/>
          <p:nvPr/>
        </p:nvSpPr>
        <p:spPr>
          <a:xfrm>
            <a:off x="0" y="19016"/>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游ゴシック" panose="020B0400000000000000" pitchFamily="50" charset="-128"/>
              </a:rPr>
              <a:t>医療</a:t>
            </a:r>
            <a:r>
              <a:rPr lang="ja-JP" altLang="en-US" b="1" dirty="0" smtClean="0">
                <a:latin typeface="游ゴシック" panose="020B0400000000000000" pitchFamily="50" charset="-128"/>
              </a:rPr>
              <a:t>計画制度につ</a:t>
            </a:r>
            <a:r>
              <a:rPr lang="ja-JP" altLang="en-US" b="1" dirty="0">
                <a:latin typeface="游ゴシック" panose="020B0400000000000000" pitchFamily="50" charset="-128"/>
              </a:rPr>
              <a:t>いて</a:t>
            </a:r>
          </a:p>
        </p:txBody>
      </p:sp>
      <p:sp>
        <p:nvSpPr>
          <p:cNvPr id="37" name="テキスト ボックス 14"/>
          <p:cNvSpPr txBox="1">
            <a:spLocks noChangeArrowheads="1"/>
          </p:cNvSpPr>
          <p:nvPr/>
        </p:nvSpPr>
        <p:spPr bwMode="auto">
          <a:xfrm>
            <a:off x="4993624" y="2854766"/>
            <a:ext cx="4353462" cy="1278492"/>
          </a:xfrm>
          <a:prstGeom prst="rect">
            <a:avLst/>
          </a:prstGeom>
          <a:noFill/>
          <a:ln w="9525">
            <a:noFill/>
            <a:miter lim="800000"/>
            <a:headEnd/>
            <a:tailEnd/>
          </a:ln>
        </p:spPr>
        <p:txBody>
          <a:bodyPr wrap="square">
            <a:spAutoFit/>
          </a:bodyPr>
          <a:lstStyle/>
          <a:p>
            <a:pPr marL="1160614" indent="-1160614" defTabSz="811805">
              <a:defRPr/>
            </a:pPr>
            <a:r>
              <a:rPr lang="en-US" altLang="ja-JP" sz="1100" b="1" dirty="0">
                <a:solidFill>
                  <a:prstClr val="black"/>
                </a:solidFill>
                <a:latin typeface="+mn-ea"/>
              </a:rPr>
              <a:t>※</a:t>
            </a:r>
            <a:r>
              <a:rPr lang="ja-JP" altLang="en-US" sz="1100" b="1" dirty="0">
                <a:solidFill>
                  <a:prstClr val="black"/>
                </a:solidFill>
                <a:latin typeface="+mn-ea"/>
              </a:rPr>
              <a:t>５疾病･･･５つの疾病（がん、脳卒中、心筋梗塞等の心血管疾患、</a:t>
            </a:r>
            <a:endParaRPr lang="en-US" altLang="ja-JP" sz="1100" b="1" dirty="0">
              <a:solidFill>
                <a:prstClr val="black"/>
              </a:solidFill>
              <a:latin typeface="+mn-ea"/>
            </a:endParaRPr>
          </a:p>
          <a:p>
            <a:pPr marL="1160614" indent="-1160614" defTabSz="811805">
              <a:defRPr/>
            </a:pPr>
            <a:r>
              <a:rPr lang="ja-JP" altLang="en-US" sz="1100" b="1" dirty="0">
                <a:solidFill>
                  <a:prstClr val="black"/>
                </a:solidFill>
                <a:latin typeface="+mn-ea"/>
              </a:rPr>
              <a:t>　　　　　　　　　　　  糖尿病、精神疾患）。</a:t>
            </a:r>
            <a:endParaRPr lang="en-US" altLang="ja-JP" sz="1100" b="1" dirty="0">
              <a:solidFill>
                <a:prstClr val="black"/>
              </a:solidFill>
              <a:latin typeface="+mn-ea"/>
            </a:endParaRPr>
          </a:p>
          <a:p>
            <a:pPr marL="1160614" indent="-1160614" defTabSz="811805">
              <a:defRPr/>
            </a:pPr>
            <a:r>
              <a:rPr lang="ja-JP" altLang="en-US" sz="1100" b="1" dirty="0">
                <a:solidFill>
                  <a:prstClr val="black"/>
                </a:solidFill>
                <a:latin typeface="+mn-ea"/>
              </a:rPr>
              <a:t>　</a:t>
            </a:r>
            <a:r>
              <a:rPr lang="ja-JP" altLang="en-US" sz="1100" b="1" dirty="0" smtClean="0">
                <a:solidFill>
                  <a:prstClr val="black"/>
                </a:solidFill>
                <a:latin typeface="+mn-ea"/>
              </a:rPr>
              <a:t>６事業･</a:t>
            </a:r>
            <a:r>
              <a:rPr lang="ja-JP" altLang="en-US" sz="1100" b="1" dirty="0">
                <a:solidFill>
                  <a:prstClr val="black"/>
                </a:solidFill>
                <a:latin typeface="+mn-ea"/>
              </a:rPr>
              <a:t>･</a:t>
            </a:r>
            <a:r>
              <a:rPr lang="ja-JP" altLang="en-US" sz="1100" b="1" dirty="0" smtClean="0">
                <a:solidFill>
                  <a:prstClr val="black"/>
                </a:solidFill>
                <a:latin typeface="+mn-ea"/>
              </a:rPr>
              <a:t>･６つの</a:t>
            </a:r>
            <a:r>
              <a:rPr lang="ja-JP" altLang="en-US" sz="1100" b="1" dirty="0">
                <a:solidFill>
                  <a:prstClr val="black"/>
                </a:solidFill>
                <a:latin typeface="+mn-ea"/>
              </a:rPr>
              <a:t>事業（救急医療、災害時における医療</a:t>
            </a:r>
            <a:r>
              <a:rPr lang="ja-JP" altLang="en-US" sz="1100" b="1" dirty="0" smtClean="0">
                <a:solidFill>
                  <a:prstClr val="black"/>
                </a:solidFill>
                <a:latin typeface="+mn-ea"/>
              </a:rPr>
              <a:t>、新興感　　</a:t>
            </a:r>
            <a:endParaRPr lang="en-US" altLang="ja-JP" sz="1100" b="1" dirty="0" smtClean="0">
              <a:solidFill>
                <a:prstClr val="black"/>
              </a:solidFill>
              <a:latin typeface="+mn-ea"/>
            </a:endParaRPr>
          </a:p>
          <a:p>
            <a:pPr marL="1160614" indent="-1160614" defTabSz="811805">
              <a:defRPr/>
            </a:pPr>
            <a:r>
              <a:rPr lang="ja-JP" altLang="en-US" sz="1100" b="1" dirty="0" smtClean="0">
                <a:solidFill>
                  <a:prstClr val="black"/>
                </a:solidFill>
                <a:latin typeface="+mn-ea"/>
              </a:rPr>
              <a:t>　　　　　　　　　　　  染症発生・まん延時における医療、へき    </a:t>
            </a:r>
            <a:endParaRPr lang="en-US" altLang="ja-JP" sz="1100" b="1" dirty="0" smtClean="0">
              <a:solidFill>
                <a:prstClr val="black"/>
              </a:solidFill>
              <a:latin typeface="+mn-ea"/>
            </a:endParaRPr>
          </a:p>
          <a:p>
            <a:pPr marL="1160614" indent="-1160614" defTabSz="811805">
              <a:defRPr/>
            </a:pPr>
            <a:r>
              <a:rPr lang="en-US" altLang="ja-JP" sz="1100" b="1" dirty="0">
                <a:solidFill>
                  <a:prstClr val="black"/>
                </a:solidFill>
                <a:latin typeface="+mn-ea"/>
              </a:rPr>
              <a:t> </a:t>
            </a:r>
            <a:r>
              <a:rPr lang="en-US" altLang="ja-JP" sz="1100" b="1" dirty="0" smtClean="0">
                <a:solidFill>
                  <a:prstClr val="black"/>
                </a:solidFill>
                <a:latin typeface="+mn-ea"/>
              </a:rPr>
              <a:t>                                        </a:t>
            </a:r>
            <a:r>
              <a:rPr lang="ja-JP" altLang="en-US" sz="1100" b="1" dirty="0" smtClean="0">
                <a:solidFill>
                  <a:prstClr val="black"/>
                </a:solidFill>
                <a:latin typeface="+mn-ea"/>
              </a:rPr>
              <a:t>地</a:t>
            </a:r>
            <a:r>
              <a:rPr lang="ja-JP" altLang="en-US" sz="1100" b="1" dirty="0">
                <a:solidFill>
                  <a:prstClr val="black"/>
                </a:solidFill>
                <a:latin typeface="+mn-ea"/>
              </a:rPr>
              <a:t>の医療、周産期医療、小児医療（</a:t>
            </a:r>
            <a:r>
              <a:rPr lang="ja-JP" altLang="en-US" sz="1100" b="1" dirty="0" smtClean="0">
                <a:solidFill>
                  <a:prstClr val="black"/>
                </a:solidFill>
                <a:latin typeface="+mn-ea"/>
              </a:rPr>
              <a:t>小児</a:t>
            </a:r>
            <a:endParaRPr lang="en-US" altLang="ja-JP" sz="1100" b="1" dirty="0" smtClean="0">
              <a:solidFill>
                <a:prstClr val="black"/>
              </a:solidFill>
              <a:latin typeface="+mn-ea"/>
            </a:endParaRPr>
          </a:p>
          <a:p>
            <a:pPr marL="1160614" indent="-1160614" defTabSz="811805">
              <a:defRPr/>
            </a:pPr>
            <a:r>
              <a:rPr lang="en-US" altLang="ja-JP" sz="1100" b="1" dirty="0">
                <a:solidFill>
                  <a:prstClr val="black"/>
                </a:solidFill>
                <a:latin typeface="+mn-ea"/>
              </a:rPr>
              <a:t> </a:t>
            </a:r>
            <a:r>
              <a:rPr lang="en-US" altLang="ja-JP" sz="1100" b="1" dirty="0" smtClean="0">
                <a:solidFill>
                  <a:prstClr val="black"/>
                </a:solidFill>
                <a:latin typeface="+mn-ea"/>
              </a:rPr>
              <a:t>                                        </a:t>
            </a:r>
            <a:r>
              <a:rPr lang="ja-JP" altLang="en-US" sz="1100" b="1" dirty="0" smtClean="0">
                <a:solidFill>
                  <a:prstClr val="black"/>
                </a:solidFill>
                <a:latin typeface="+mn-ea"/>
              </a:rPr>
              <a:t>救急</a:t>
            </a:r>
            <a:r>
              <a:rPr lang="ja-JP" altLang="en-US" sz="1100" b="1" dirty="0">
                <a:solidFill>
                  <a:prstClr val="black"/>
                </a:solidFill>
                <a:latin typeface="+mn-ea"/>
              </a:rPr>
              <a:t>医療を含む。））。</a:t>
            </a:r>
            <a:endParaRPr lang="en-US" altLang="ja-JP" sz="1100" b="1" dirty="0">
              <a:solidFill>
                <a:prstClr val="black"/>
              </a:solidFill>
              <a:latin typeface="+mn-ea"/>
            </a:endParaRPr>
          </a:p>
          <a:p>
            <a:pPr marL="1160614" indent="-1160614" defTabSz="811805">
              <a:defRPr/>
            </a:pPr>
            <a:r>
              <a:rPr lang="ja-JP" altLang="en-US" sz="1108" b="1" dirty="0">
                <a:solidFill>
                  <a:prstClr val="black"/>
                </a:solidFill>
                <a:latin typeface="+mn-ea"/>
              </a:rPr>
              <a:t>　</a:t>
            </a:r>
            <a:r>
              <a:rPr lang="ja-JP" altLang="en-US" sz="738" b="1" dirty="0">
                <a:solidFill>
                  <a:srgbClr val="FF0000"/>
                </a:solidFill>
                <a:latin typeface="+mn-ea"/>
              </a:rPr>
              <a:t>　</a:t>
            </a:r>
            <a:r>
              <a:rPr lang="en-US" altLang="ja-JP" sz="738" b="1" dirty="0">
                <a:solidFill>
                  <a:srgbClr val="FF0000"/>
                </a:solidFill>
                <a:latin typeface="+mn-ea"/>
              </a:rPr>
              <a:t> </a:t>
            </a:r>
            <a:r>
              <a:rPr lang="ja-JP" altLang="en-US" sz="738" b="1" dirty="0" err="1" smtClean="0">
                <a:solidFill>
                  <a:srgbClr val="FF0000"/>
                </a:solidFill>
                <a:latin typeface="+mn-ea"/>
              </a:rPr>
              <a:t>。</a:t>
            </a:r>
            <a:endParaRPr lang="en-US" altLang="ja-JP" sz="738" b="1" dirty="0">
              <a:solidFill>
                <a:srgbClr val="FF0000"/>
              </a:solidFill>
              <a:latin typeface="+mn-ea"/>
            </a:endParaRPr>
          </a:p>
        </p:txBody>
      </p:sp>
      <p:sp>
        <p:nvSpPr>
          <p:cNvPr id="6" name="スライド番号プレースホルダー 5"/>
          <p:cNvSpPr>
            <a:spLocks noGrp="1"/>
          </p:cNvSpPr>
          <p:nvPr>
            <p:ph type="sldNum" sz="quarter" idx="12"/>
          </p:nvPr>
        </p:nvSpPr>
        <p:spPr/>
        <p:txBody>
          <a:bodyPr/>
          <a:lstStyle/>
          <a:p>
            <a:fld id="{7D1F2A22-9BBE-4B2C-A83B-E072242DD3B0}" type="slidenum">
              <a:rPr kumimoji="1" lang="ja-JP" altLang="en-US" smtClean="0"/>
              <a:pPr/>
              <a:t>1</a:t>
            </a:fld>
            <a:endParaRPr kumimoji="1" lang="ja-JP" altLang="en-US" dirty="0"/>
          </a:p>
        </p:txBody>
      </p:sp>
    </p:spTree>
    <p:extLst>
      <p:ext uri="{BB962C8B-B14F-4D97-AF65-F5344CB8AC3E}">
        <p14:creationId xmlns:p14="http://schemas.microsoft.com/office/powerpoint/2010/main" val="2716861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10</a:t>
            </a:r>
            <a:r>
              <a:rPr kumimoji="1" lang="ja-JP" altLang="en-US" b="1" dirty="0" smtClean="0">
                <a:solidFill>
                  <a:schemeClr val="bg1"/>
                </a:solidFill>
              </a:rPr>
              <a:t>節　へき地医療体制</a:t>
            </a:r>
            <a:endParaRPr kumimoji="1" lang="ja-JP" altLang="en-US" b="1" dirty="0">
              <a:solidFill>
                <a:schemeClr val="bg1"/>
              </a:solidFill>
            </a:endParaRPr>
          </a:p>
        </p:txBody>
      </p:sp>
      <p:grpSp>
        <p:nvGrpSpPr>
          <p:cNvPr id="17" name="グループ化 16"/>
          <p:cNvGrpSpPr/>
          <p:nvPr/>
        </p:nvGrpSpPr>
        <p:grpSpPr>
          <a:xfrm>
            <a:off x="226186" y="503191"/>
            <a:ext cx="4886503" cy="6081571"/>
            <a:chOff x="51658" y="610490"/>
            <a:chExt cx="4886503" cy="5979678"/>
          </a:xfrm>
        </p:grpSpPr>
        <p:sp>
          <p:nvSpPr>
            <p:cNvPr id="19" name="テキスト ボックス 18"/>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20" name="テキスト ボックス 19"/>
            <p:cNvSpPr txBox="1"/>
            <p:nvPr/>
          </p:nvSpPr>
          <p:spPr>
            <a:xfrm>
              <a:off x="74286" y="379276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21" name="テキスト ボックス 20"/>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22" name="テキスト ボックス 21"/>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3" name="テキスト ボックス 22"/>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4" name="正方形/長方形 23"/>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240254" y="879568"/>
            <a:ext cx="4872435" cy="954107"/>
          </a:xfrm>
          <a:prstGeom prst="rect">
            <a:avLst/>
          </a:prstGeom>
          <a:noFill/>
        </p:spPr>
        <p:txBody>
          <a:bodyPr wrap="square" rtlCol="0">
            <a:spAutoFit/>
          </a:bodyPr>
          <a:lstStyle/>
          <a:p>
            <a:r>
              <a:rPr lang="ja-JP" altLang="en-US" sz="1400" dirty="0" smtClean="0"/>
              <a:t>　</a:t>
            </a:r>
            <a:r>
              <a:rPr lang="ja-JP" altLang="ja-JP" sz="1400" dirty="0" smtClean="0"/>
              <a:t>本道</a:t>
            </a:r>
            <a:r>
              <a:rPr lang="ja-JP" altLang="ja-JP" sz="1400" dirty="0"/>
              <a:t>における無医地区等の数は全国一多い実態にあることから、へき地医療拠点病院やへき地診療所による医療提供体制の確保など、関係機関相互の連携により適切な医療サービス等の提供体制の構築が</a:t>
            </a:r>
            <a:r>
              <a:rPr lang="ja-JP" altLang="ja-JP" sz="1400" dirty="0" smtClean="0"/>
              <a:t>必要。</a:t>
            </a:r>
            <a:endParaRPr kumimoji="1" lang="ja-JP" altLang="en-US" sz="1400" dirty="0"/>
          </a:p>
        </p:txBody>
      </p:sp>
      <p:sp>
        <p:nvSpPr>
          <p:cNvPr id="26" name="テキスト ボックス 25"/>
          <p:cNvSpPr txBox="1"/>
          <p:nvPr/>
        </p:nvSpPr>
        <p:spPr>
          <a:xfrm>
            <a:off x="226186" y="2637414"/>
            <a:ext cx="4800601" cy="738664"/>
          </a:xfrm>
          <a:prstGeom prst="rect">
            <a:avLst/>
          </a:prstGeom>
          <a:noFill/>
        </p:spPr>
        <p:txBody>
          <a:bodyPr wrap="square" rtlCol="0">
            <a:spAutoFit/>
          </a:bodyPr>
          <a:lstStyle/>
          <a:p>
            <a:r>
              <a:rPr kumimoji="1" lang="ja-JP" altLang="en-US" sz="1400" dirty="0" smtClean="0">
                <a:latin typeface="+mn-ea"/>
              </a:rPr>
              <a:t>○　へき地診療所数の増加（</a:t>
            </a:r>
            <a:r>
              <a:rPr kumimoji="1" lang="en-US" altLang="ja-JP" sz="1400" dirty="0" smtClean="0">
                <a:latin typeface="+mn-ea"/>
              </a:rPr>
              <a:t>R5.3</a:t>
            </a:r>
            <a:r>
              <a:rPr kumimoji="1" lang="ja-JP" altLang="en-US" sz="1400" dirty="0" smtClean="0">
                <a:latin typeface="+mn-ea"/>
              </a:rPr>
              <a:t>：</a:t>
            </a:r>
            <a:r>
              <a:rPr kumimoji="1" lang="en-US" altLang="ja-JP" sz="1400" dirty="0" smtClean="0">
                <a:latin typeface="+mn-ea"/>
              </a:rPr>
              <a:t>103</a:t>
            </a:r>
            <a:r>
              <a:rPr kumimoji="1" lang="ja-JP" altLang="en-US" sz="1400" dirty="0" smtClean="0">
                <a:latin typeface="+mn-ea"/>
              </a:rPr>
              <a:t>か所）</a:t>
            </a:r>
            <a:endParaRPr kumimoji="1" lang="en-US" altLang="ja-JP" sz="1400" dirty="0" smtClean="0">
              <a:latin typeface="+mn-ea"/>
            </a:endParaRPr>
          </a:p>
          <a:p>
            <a:r>
              <a:rPr kumimoji="1" lang="ja-JP" altLang="en-US" sz="1400" dirty="0" smtClean="0">
                <a:latin typeface="+mn-ea"/>
              </a:rPr>
              <a:t>○　巡回診療、医師派遣等の支援のいずれかを実施する</a:t>
            </a:r>
            <a:endParaRPr kumimoji="1" lang="en-US" altLang="ja-JP" sz="1400" dirty="0" smtClean="0">
              <a:latin typeface="+mn-ea"/>
            </a:endParaRPr>
          </a:p>
          <a:p>
            <a:r>
              <a:rPr kumimoji="1" lang="ja-JP" altLang="en-US" sz="1400" dirty="0" smtClean="0">
                <a:latin typeface="+mn-ea"/>
              </a:rPr>
              <a:t>　へき地医療拠点病院数の増加（</a:t>
            </a:r>
            <a:r>
              <a:rPr kumimoji="1" lang="en-US" altLang="ja-JP" sz="1400" dirty="0" smtClean="0">
                <a:latin typeface="+mn-ea"/>
              </a:rPr>
              <a:t>R4.1</a:t>
            </a:r>
            <a:r>
              <a:rPr kumimoji="1" lang="ja-JP" altLang="en-US" sz="1400" dirty="0" smtClean="0">
                <a:latin typeface="+mn-ea"/>
              </a:rPr>
              <a:t>：９か所）</a:t>
            </a:r>
            <a:endParaRPr kumimoji="1" lang="en-US" altLang="ja-JP" sz="1400" dirty="0" smtClean="0">
              <a:latin typeface="+mn-ea"/>
            </a:endParaRPr>
          </a:p>
        </p:txBody>
      </p:sp>
      <p:sp>
        <p:nvSpPr>
          <p:cNvPr id="27" name="テキスト ボックス 26"/>
          <p:cNvSpPr txBox="1"/>
          <p:nvPr/>
        </p:nvSpPr>
        <p:spPr>
          <a:xfrm>
            <a:off x="226186" y="4073895"/>
            <a:ext cx="4827958" cy="2462213"/>
          </a:xfrm>
          <a:prstGeom prst="rect">
            <a:avLst/>
          </a:prstGeom>
          <a:noFill/>
        </p:spPr>
        <p:txBody>
          <a:bodyPr wrap="square" rtlCol="0">
            <a:spAutoFit/>
          </a:bodyPr>
          <a:lstStyle/>
          <a:p>
            <a:pPr fontAlgn="base" hangingPunct="0"/>
            <a:r>
              <a:rPr lang="ja-JP" altLang="ja-JP" sz="1400" dirty="0">
                <a:latin typeface="+mn-ea"/>
              </a:rPr>
              <a:t>〇　へき地診療所の施設・設備の整備費や運営費、</a:t>
            </a:r>
            <a:r>
              <a:rPr lang="ja-JP" altLang="ja-JP" sz="1400" dirty="0" smtClean="0">
                <a:latin typeface="+mn-ea"/>
              </a:rPr>
              <a:t>へき地</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医療拠点病院が行うへき地医療支援活動に対</a:t>
            </a:r>
            <a:r>
              <a:rPr lang="ja-JP" altLang="en-US" sz="1400" dirty="0" smtClean="0">
                <a:latin typeface="+mn-ea"/>
              </a:rPr>
              <a:t>する</a:t>
            </a:r>
            <a:r>
              <a:rPr lang="ja-JP" altLang="ja-JP" sz="1400" dirty="0" smtClean="0">
                <a:latin typeface="+mn-ea"/>
              </a:rPr>
              <a:t>支援。</a:t>
            </a:r>
            <a:endParaRPr lang="ja-JP" altLang="ja-JP" sz="1400" dirty="0">
              <a:latin typeface="+mn-ea"/>
            </a:endParaRPr>
          </a:p>
          <a:p>
            <a:pPr fontAlgn="base" hangingPunct="0"/>
            <a:endParaRPr lang="en-US" altLang="ja-JP" sz="1400" dirty="0" smtClean="0">
              <a:latin typeface="+mn-ea"/>
            </a:endParaRPr>
          </a:p>
          <a:p>
            <a:pPr fontAlgn="base" hangingPunct="0"/>
            <a:r>
              <a:rPr lang="ja-JP" altLang="ja-JP" sz="1400" dirty="0" smtClean="0">
                <a:latin typeface="+mn-ea"/>
              </a:rPr>
              <a:t>○</a:t>
            </a:r>
            <a:r>
              <a:rPr lang="ja-JP" altLang="ja-JP" sz="1400" dirty="0">
                <a:latin typeface="+mn-ea"/>
              </a:rPr>
              <a:t>　医育大学に設置した地域医療支援センターによる</a:t>
            </a:r>
            <a:r>
              <a:rPr lang="ja-JP" altLang="ja-JP" sz="1400" dirty="0" smtClean="0">
                <a:latin typeface="+mn-ea"/>
              </a:rPr>
              <a:t>医師</a:t>
            </a:r>
            <a:r>
              <a:rPr lang="ja-JP" altLang="en-US" sz="1400" dirty="0" smtClean="0">
                <a:latin typeface="+mn-ea"/>
              </a:rPr>
              <a:t>　</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派遣、自治</a:t>
            </a:r>
            <a:r>
              <a:rPr lang="ja-JP" altLang="ja-JP" sz="1400" dirty="0">
                <a:latin typeface="+mn-ea"/>
              </a:rPr>
              <a:t>医科大学卒業医師や地域枠医師の</a:t>
            </a:r>
            <a:r>
              <a:rPr lang="ja-JP" altLang="ja-JP" sz="1400" dirty="0" smtClean="0">
                <a:latin typeface="+mn-ea"/>
              </a:rPr>
              <a:t>配置</a:t>
            </a:r>
            <a:r>
              <a:rPr lang="ja-JP" altLang="en-US" sz="1400" dirty="0" smtClean="0">
                <a:latin typeface="+mn-ea"/>
              </a:rPr>
              <a:t>、</a:t>
            </a:r>
            <a:r>
              <a:rPr lang="ja-JP" altLang="ja-JP" sz="1400" dirty="0" smtClean="0">
                <a:latin typeface="+mn-ea"/>
              </a:rPr>
              <a:t>ドク</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ターバンク</a:t>
            </a:r>
            <a:r>
              <a:rPr lang="ja-JP" altLang="ja-JP" sz="1400" dirty="0">
                <a:latin typeface="+mn-ea"/>
              </a:rPr>
              <a:t>事業、緊急臨時的医師派遣事業等に</a:t>
            </a:r>
            <a:r>
              <a:rPr lang="ja-JP" altLang="ja-JP" sz="1400" dirty="0" smtClean="0">
                <a:latin typeface="+mn-ea"/>
              </a:rPr>
              <a:t>より</a:t>
            </a:r>
            <a:r>
              <a:rPr lang="ja-JP" altLang="ja-JP" sz="1400" dirty="0">
                <a:latin typeface="+mn-ea"/>
              </a:rPr>
              <a:t>、</a:t>
            </a:r>
            <a:r>
              <a:rPr lang="ja-JP" altLang="ja-JP" sz="1400" dirty="0" smtClean="0">
                <a:latin typeface="+mn-ea"/>
              </a:rPr>
              <a:t>常</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勤医</a:t>
            </a:r>
            <a:r>
              <a:rPr lang="ja-JP" altLang="ja-JP" sz="1400" dirty="0">
                <a:latin typeface="+mn-ea"/>
              </a:rPr>
              <a:t>、代診医の</a:t>
            </a:r>
            <a:r>
              <a:rPr lang="ja-JP" altLang="ja-JP" sz="1400" dirty="0" smtClean="0">
                <a:latin typeface="+mn-ea"/>
              </a:rPr>
              <a:t>確保。</a:t>
            </a:r>
            <a:endParaRPr lang="ja-JP" altLang="ja-JP" sz="1400" dirty="0">
              <a:latin typeface="+mn-ea"/>
            </a:endParaRPr>
          </a:p>
          <a:p>
            <a:endParaRPr lang="en-US" altLang="ja-JP" sz="1400" dirty="0" smtClean="0">
              <a:latin typeface="+mn-ea"/>
            </a:endParaRPr>
          </a:p>
          <a:p>
            <a:r>
              <a:rPr lang="ja-JP" altLang="ja-JP" sz="1400" dirty="0" smtClean="0">
                <a:latin typeface="+mn-ea"/>
              </a:rPr>
              <a:t>〇</a:t>
            </a:r>
            <a:r>
              <a:rPr lang="ja-JP" altLang="en-US" sz="1400" dirty="0" smtClean="0">
                <a:latin typeface="+mn-ea"/>
              </a:rPr>
              <a:t>　</a:t>
            </a:r>
            <a:r>
              <a:rPr lang="ja-JP" altLang="ja-JP" sz="1400" dirty="0" smtClean="0">
                <a:latin typeface="+mn-ea"/>
              </a:rPr>
              <a:t>北海道</a:t>
            </a:r>
            <a:r>
              <a:rPr lang="ja-JP" altLang="ja-JP" sz="1400" dirty="0">
                <a:latin typeface="+mn-ea"/>
              </a:rPr>
              <a:t>へき地医療支援機構は、北海道地域医師</a:t>
            </a:r>
            <a:r>
              <a:rPr lang="ja-JP" altLang="ja-JP" sz="1400" dirty="0" smtClean="0">
                <a:latin typeface="+mn-ea"/>
              </a:rPr>
              <a:t>連携支</a:t>
            </a:r>
            <a:endParaRPr lang="en-US" altLang="ja-JP" sz="1400" dirty="0" smtClean="0">
              <a:latin typeface="+mn-ea"/>
            </a:endParaRPr>
          </a:p>
          <a:p>
            <a:r>
              <a:rPr lang="ja-JP" altLang="en-US" sz="1400" dirty="0" smtClean="0">
                <a:latin typeface="+mn-ea"/>
              </a:rPr>
              <a:t>　</a:t>
            </a:r>
            <a:r>
              <a:rPr lang="ja-JP" altLang="ja-JP" sz="1400" dirty="0" smtClean="0">
                <a:latin typeface="+mn-ea"/>
              </a:rPr>
              <a:t>援</a:t>
            </a:r>
            <a:r>
              <a:rPr lang="ja-JP" altLang="ja-JP" sz="1400" dirty="0">
                <a:latin typeface="+mn-ea"/>
              </a:rPr>
              <a:t>センターとのより緊密な連携を進め、へき地</a:t>
            </a:r>
            <a:r>
              <a:rPr lang="ja-JP" altLang="ja-JP" sz="1400" dirty="0" smtClean="0">
                <a:latin typeface="+mn-ea"/>
              </a:rPr>
              <a:t>医療体制</a:t>
            </a:r>
            <a:endParaRPr lang="en-US" altLang="ja-JP" sz="1400" dirty="0" smtClean="0">
              <a:latin typeface="+mn-ea"/>
            </a:endParaRPr>
          </a:p>
          <a:p>
            <a:r>
              <a:rPr lang="ja-JP" altLang="en-US" sz="1400" dirty="0" smtClean="0">
                <a:latin typeface="+mn-ea"/>
              </a:rPr>
              <a:t>　</a:t>
            </a:r>
            <a:r>
              <a:rPr lang="ja-JP" altLang="ja-JP" sz="1400" dirty="0" smtClean="0">
                <a:latin typeface="+mn-ea"/>
              </a:rPr>
              <a:t>の</a:t>
            </a:r>
            <a:r>
              <a:rPr lang="ja-JP" altLang="ja-JP" sz="1400" dirty="0">
                <a:latin typeface="+mn-ea"/>
              </a:rPr>
              <a:t>確保に向けた総合的な企画・調整を行う。</a:t>
            </a:r>
            <a:endParaRPr kumimoji="1" lang="ja-JP" altLang="en-US" sz="1400" dirty="0">
              <a:latin typeface="+mn-ea"/>
            </a:endParaRPr>
          </a:p>
        </p:txBody>
      </p:sp>
      <p:pic>
        <p:nvPicPr>
          <p:cNvPr id="28" name="図 27"/>
          <p:cNvPicPr>
            <a:picLocks noChangeAspect="1"/>
          </p:cNvPicPr>
          <p:nvPr/>
        </p:nvPicPr>
        <p:blipFill>
          <a:blip r:embed="rId2"/>
          <a:stretch>
            <a:fillRect/>
          </a:stretch>
        </p:blipFill>
        <p:spPr>
          <a:xfrm>
            <a:off x="5194225" y="503191"/>
            <a:ext cx="4636928" cy="5832681"/>
          </a:xfrm>
          <a:prstGeom prst="rect">
            <a:avLst/>
          </a:prstGeom>
        </p:spPr>
      </p:pic>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19</a:t>
            </a:fld>
            <a:endParaRPr kumimoji="1" lang="ja-JP" altLang="en-US" dirty="0"/>
          </a:p>
        </p:txBody>
      </p:sp>
    </p:spTree>
    <p:extLst>
      <p:ext uri="{BB962C8B-B14F-4D97-AF65-F5344CB8AC3E}">
        <p14:creationId xmlns:p14="http://schemas.microsoft.com/office/powerpoint/2010/main" val="354427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11</a:t>
            </a:r>
            <a:r>
              <a:rPr kumimoji="1" lang="ja-JP" altLang="en-US" b="1" dirty="0" smtClean="0">
                <a:solidFill>
                  <a:schemeClr val="bg1"/>
                </a:solidFill>
              </a:rPr>
              <a:t>節　周産期医療体制</a:t>
            </a:r>
            <a:endParaRPr kumimoji="1" lang="ja-JP" altLang="en-US" b="1" dirty="0">
              <a:solidFill>
                <a:schemeClr val="bg1"/>
              </a:solidFill>
            </a:endParaRPr>
          </a:p>
        </p:txBody>
      </p:sp>
      <p:pic>
        <p:nvPicPr>
          <p:cNvPr id="2" name="図 1"/>
          <p:cNvPicPr>
            <a:picLocks noChangeAspect="1"/>
          </p:cNvPicPr>
          <p:nvPr/>
        </p:nvPicPr>
        <p:blipFill>
          <a:blip r:embed="rId2"/>
          <a:stretch>
            <a:fillRect/>
          </a:stretch>
        </p:blipFill>
        <p:spPr>
          <a:xfrm>
            <a:off x="5126755" y="443578"/>
            <a:ext cx="4628648" cy="6356107"/>
          </a:xfrm>
          <a:prstGeom prst="rect">
            <a:avLst/>
          </a:prstGeom>
        </p:spPr>
      </p:pic>
      <p:grpSp>
        <p:nvGrpSpPr>
          <p:cNvPr id="13" name="グループ化 12"/>
          <p:cNvGrpSpPr/>
          <p:nvPr/>
        </p:nvGrpSpPr>
        <p:grpSpPr>
          <a:xfrm>
            <a:off x="226186" y="540156"/>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65726" y="4013632"/>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240253" y="867384"/>
            <a:ext cx="4855313" cy="1169551"/>
          </a:xfrm>
          <a:prstGeom prst="rect">
            <a:avLst/>
          </a:prstGeom>
          <a:noFill/>
        </p:spPr>
        <p:txBody>
          <a:bodyPr wrap="square" rtlCol="0">
            <a:spAutoFit/>
          </a:bodyPr>
          <a:lstStyle/>
          <a:p>
            <a:r>
              <a:rPr lang="ja-JP" altLang="en-US" sz="1400" dirty="0" smtClean="0"/>
              <a:t>　産科</a:t>
            </a:r>
            <a:r>
              <a:rPr lang="ja-JP" altLang="en-US" sz="1400" dirty="0"/>
              <a:t>医師の不足等により、分娩を取り扱う「病院・診療所」は減少傾向にあるが、妊産婦が 安心して子どもを産み育てることができるよう</a:t>
            </a:r>
            <a:r>
              <a:rPr lang="ja-JP" altLang="en-US" sz="1400" dirty="0" smtClean="0"/>
              <a:t>、総合及び地域周産期母子医療センターを中心として、医療機関間、医療圏間の連携を図り、地域</a:t>
            </a:r>
            <a:r>
              <a:rPr lang="ja-JP" altLang="en-US" sz="1400" dirty="0"/>
              <a:t>における周産期医療体制を確保する</a:t>
            </a:r>
            <a:r>
              <a:rPr lang="ja-JP" altLang="en-US" sz="1400" dirty="0" smtClean="0"/>
              <a:t>ことが</a:t>
            </a:r>
            <a:r>
              <a:rPr lang="ja-JP" altLang="en-US" sz="1400" dirty="0"/>
              <a:t>必要</a:t>
            </a:r>
            <a:r>
              <a:rPr lang="ja-JP" altLang="en-US" sz="1400" dirty="0" smtClean="0"/>
              <a:t>。</a:t>
            </a:r>
            <a:endParaRPr kumimoji="1" lang="ja-JP" altLang="en-US" sz="1400" dirty="0"/>
          </a:p>
        </p:txBody>
      </p:sp>
      <p:sp>
        <p:nvSpPr>
          <p:cNvPr id="22" name="テキスト ボックス 21"/>
          <p:cNvSpPr txBox="1"/>
          <p:nvPr/>
        </p:nvSpPr>
        <p:spPr>
          <a:xfrm>
            <a:off x="243307" y="2667525"/>
            <a:ext cx="4800601" cy="954107"/>
          </a:xfrm>
          <a:prstGeom prst="rect">
            <a:avLst/>
          </a:prstGeom>
          <a:noFill/>
        </p:spPr>
        <p:txBody>
          <a:bodyPr wrap="square" rtlCol="0">
            <a:spAutoFit/>
          </a:bodyPr>
          <a:lstStyle/>
          <a:p>
            <a:r>
              <a:rPr lang="ja-JP" altLang="en-US" sz="1400" dirty="0" smtClean="0">
                <a:latin typeface="+mn-ea"/>
              </a:rPr>
              <a:t>○　分娩を取り扱う医療機関数の増加 </a:t>
            </a:r>
            <a:endParaRPr lang="en-US" altLang="ja-JP" sz="1400" dirty="0" smtClean="0">
              <a:latin typeface="+mn-ea"/>
            </a:endParaRPr>
          </a:p>
          <a:p>
            <a:r>
              <a:rPr lang="ja-JP" altLang="en-US" sz="1400" dirty="0" smtClean="0">
                <a:latin typeface="+mn-ea"/>
              </a:rPr>
              <a:t>　　（</a:t>
            </a:r>
            <a:r>
              <a:rPr lang="en-US" altLang="ja-JP" sz="1400" dirty="0" smtClean="0">
                <a:latin typeface="+mn-ea"/>
              </a:rPr>
              <a:t>R5 15</a:t>
            </a:r>
            <a:r>
              <a:rPr lang="ja-JP" altLang="en-US" sz="1400" dirty="0" smtClean="0">
                <a:latin typeface="+mn-ea"/>
              </a:rPr>
              <a:t>～</a:t>
            </a:r>
            <a:r>
              <a:rPr lang="en-US" altLang="ja-JP" sz="1400" dirty="0" smtClean="0">
                <a:latin typeface="+mn-ea"/>
              </a:rPr>
              <a:t>49</a:t>
            </a:r>
            <a:r>
              <a:rPr lang="ja-JP" altLang="en-US" sz="1400" dirty="0" smtClean="0">
                <a:latin typeface="+mn-ea"/>
              </a:rPr>
              <a:t>歳女性</a:t>
            </a:r>
            <a:r>
              <a:rPr lang="en-US" altLang="ja-JP" sz="1400" dirty="0" smtClean="0">
                <a:latin typeface="+mn-ea"/>
              </a:rPr>
              <a:t>10</a:t>
            </a:r>
            <a:r>
              <a:rPr lang="ja-JP" altLang="en-US" sz="1400" dirty="0" smtClean="0">
                <a:latin typeface="+mn-ea"/>
              </a:rPr>
              <a:t>万人対：</a:t>
            </a:r>
            <a:r>
              <a:rPr lang="en-US" altLang="ja-JP" sz="1400" dirty="0" smtClean="0">
                <a:latin typeface="+mn-ea"/>
              </a:rPr>
              <a:t>7.6</a:t>
            </a:r>
            <a:r>
              <a:rPr lang="ja-JP" altLang="en-US" sz="1400" dirty="0" smtClean="0">
                <a:latin typeface="+mn-ea"/>
              </a:rPr>
              <a:t>か所）</a:t>
            </a:r>
            <a:endParaRPr lang="en-US" altLang="ja-JP" sz="1400" dirty="0" smtClean="0">
              <a:latin typeface="+mn-ea"/>
            </a:endParaRPr>
          </a:p>
          <a:p>
            <a:endParaRPr lang="en-US" altLang="ja-JP" sz="1400" dirty="0" smtClean="0">
              <a:latin typeface="+mn-ea"/>
            </a:endParaRPr>
          </a:p>
          <a:p>
            <a:r>
              <a:rPr lang="ja-JP" altLang="en-US" sz="1400" dirty="0" smtClean="0">
                <a:latin typeface="+mn-ea"/>
              </a:rPr>
              <a:t>○ 　新生児死亡率、周産期死亡率、妊産婦死亡率の減少</a:t>
            </a:r>
            <a:endParaRPr kumimoji="1" lang="ja-JP" altLang="en-US" sz="1400" dirty="0">
              <a:latin typeface="+mn-ea"/>
            </a:endParaRPr>
          </a:p>
        </p:txBody>
      </p:sp>
      <p:sp>
        <p:nvSpPr>
          <p:cNvPr id="23" name="テキスト ボックス 22"/>
          <p:cNvSpPr txBox="1"/>
          <p:nvPr/>
        </p:nvSpPr>
        <p:spPr>
          <a:xfrm>
            <a:off x="212120" y="4295806"/>
            <a:ext cx="4883446" cy="2031325"/>
          </a:xfrm>
          <a:prstGeom prst="rect">
            <a:avLst/>
          </a:prstGeom>
          <a:noFill/>
        </p:spPr>
        <p:txBody>
          <a:bodyPr wrap="square" rtlCol="0">
            <a:spAutoFit/>
          </a:bodyPr>
          <a:lstStyle/>
          <a:p>
            <a:r>
              <a:rPr lang="ja-JP" altLang="en-US" sz="1400" dirty="0" smtClean="0"/>
              <a:t>〇　医育</a:t>
            </a:r>
            <a:r>
              <a:rPr lang="ja-JP" altLang="en-US" sz="1400" dirty="0"/>
              <a:t>大学と連携し、産科医師を重点的</a:t>
            </a:r>
            <a:r>
              <a:rPr lang="ja-JP" altLang="en-US" sz="1400" dirty="0" smtClean="0"/>
              <a:t>に確保</a:t>
            </a:r>
            <a:r>
              <a:rPr lang="ja-JP" altLang="en-US" sz="1400" dirty="0"/>
              <a:t>する</a:t>
            </a:r>
            <a:r>
              <a:rPr lang="ja-JP" altLang="en-US" sz="1400" dirty="0" smtClean="0"/>
              <a:t>など</a:t>
            </a:r>
            <a:endParaRPr lang="en-US" altLang="ja-JP" sz="1400" dirty="0" smtClean="0"/>
          </a:p>
          <a:p>
            <a:r>
              <a:rPr lang="ja-JP" altLang="en-US" sz="1400" dirty="0" smtClean="0"/>
              <a:t>　して</a:t>
            </a:r>
            <a:r>
              <a:rPr lang="ja-JP" altLang="en-US" sz="1400" dirty="0"/>
              <a:t>周産期母子医療</a:t>
            </a:r>
            <a:r>
              <a:rPr lang="ja-JP" altLang="en-US" sz="1400" dirty="0" smtClean="0"/>
              <a:t>センター等</a:t>
            </a:r>
            <a:r>
              <a:rPr lang="ja-JP" altLang="en-US" sz="1400" dirty="0"/>
              <a:t>の機能を維持強化</a:t>
            </a:r>
            <a:r>
              <a:rPr lang="ja-JP" altLang="en-US" sz="1400" dirty="0" smtClean="0"/>
              <a:t>。</a:t>
            </a:r>
            <a:endParaRPr lang="en-US" altLang="ja-JP" sz="1400" dirty="0" smtClean="0"/>
          </a:p>
          <a:p>
            <a:endParaRPr lang="en-US" altLang="ja-JP" sz="1400" dirty="0" smtClean="0"/>
          </a:p>
          <a:p>
            <a:r>
              <a:rPr lang="ja-JP" altLang="en-US" sz="1400" dirty="0" smtClean="0"/>
              <a:t>〇　地域</a:t>
            </a:r>
            <a:r>
              <a:rPr lang="ja-JP" altLang="en-US" sz="1400" dirty="0"/>
              <a:t>における関係機関の情報共有や</a:t>
            </a:r>
            <a:r>
              <a:rPr lang="ja-JP" altLang="en-US" sz="1400" dirty="0" smtClean="0"/>
              <a:t>周産期救急搬送</a:t>
            </a:r>
            <a:endParaRPr lang="en-US" altLang="ja-JP" sz="1400" dirty="0" smtClean="0"/>
          </a:p>
          <a:p>
            <a:r>
              <a:rPr lang="ja-JP" altLang="en-US" sz="1400" dirty="0" smtClean="0"/>
              <a:t>　コーディネーター</a:t>
            </a:r>
            <a:r>
              <a:rPr lang="ja-JP" altLang="en-US" sz="1400" dirty="0"/>
              <a:t>等を活用</a:t>
            </a:r>
            <a:r>
              <a:rPr lang="ja-JP" altLang="en-US" sz="1400" dirty="0" smtClean="0"/>
              <a:t>すること</a:t>
            </a:r>
            <a:r>
              <a:rPr lang="ja-JP" altLang="en-US" sz="1400" dirty="0"/>
              <a:t>により、救急</a:t>
            </a:r>
            <a:r>
              <a:rPr lang="ja-JP" altLang="en-US" sz="1400" dirty="0" smtClean="0"/>
              <a:t>搬送体</a:t>
            </a:r>
            <a:endParaRPr lang="en-US" altLang="ja-JP" sz="1400" dirty="0" smtClean="0"/>
          </a:p>
          <a:p>
            <a:r>
              <a:rPr lang="ja-JP" altLang="en-US" sz="1400" dirty="0" smtClean="0"/>
              <a:t>　制</a:t>
            </a:r>
            <a:r>
              <a:rPr lang="ja-JP" altLang="en-US" sz="1400" dirty="0"/>
              <a:t>を確保</a:t>
            </a:r>
            <a:r>
              <a:rPr lang="ja-JP" altLang="en-US" sz="1400" dirty="0" smtClean="0"/>
              <a:t>。</a:t>
            </a:r>
            <a:endParaRPr lang="en-US" altLang="ja-JP" sz="1400" dirty="0" smtClean="0"/>
          </a:p>
          <a:p>
            <a:endParaRPr lang="en-US" altLang="ja-JP" sz="1400" dirty="0" smtClean="0"/>
          </a:p>
          <a:p>
            <a:r>
              <a:rPr lang="ja-JP" altLang="en-US" sz="1400" dirty="0" smtClean="0"/>
              <a:t>〇　ＮＩＣＵ等に長期入院している児童の退院、在宅への</a:t>
            </a:r>
            <a:endParaRPr lang="en-US" altLang="ja-JP" sz="1400" dirty="0" smtClean="0"/>
          </a:p>
          <a:p>
            <a:r>
              <a:rPr lang="ja-JP" altLang="en-US" sz="1400" dirty="0" smtClean="0"/>
              <a:t>　円滑な移行等を促進。</a:t>
            </a:r>
            <a:endParaRPr kumimoji="1" lang="ja-JP" altLang="en-US" sz="1400" dirty="0"/>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20</a:t>
            </a:fld>
            <a:endParaRPr kumimoji="1" lang="ja-JP" altLang="en-US" dirty="0"/>
          </a:p>
        </p:txBody>
      </p:sp>
    </p:spTree>
    <p:extLst>
      <p:ext uri="{BB962C8B-B14F-4D97-AF65-F5344CB8AC3E}">
        <p14:creationId xmlns:p14="http://schemas.microsoft.com/office/powerpoint/2010/main" val="2372562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12</a:t>
            </a:r>
            <a:r>
              <a:rPr kumimoji="1" lang="ja-JP" altLang="en-US" b="1" dirty="0" smtClean="0">
                <a:solidFill>
                  <a:schemeClr val="bg1"/>
                </a:solidFill>
              </a:rPr>
              <a:t>節　小児医療体制（小児救急医療を含む）</a:t>
            </a:r>
            <a:endParaRPr kumimoji="1" lang="ja-JP" altLang="en-US" b="1" dirty="0">
              <a:solidFill>
                <a:schemeClr val="bg1"/>
              </a:solidFill>
            </a:endParaRPr>
          </a:p>
        </p:txBody>
      </p:sp>
      <p:pic>
        <p:nvPicPr>
          <p:cNvPr id="3" name="図 2"/>
          <p:cNvPicPr>
            <a:picLocks noChangeAspect="1"/>
          </p:cNvPicPr>
          <p:nvPr/>
        </p:nvPicPr>
        <p:blipFill>
          <a:blip r:embed="rId2"/>
          <a:stretch>
            <a:fillRect/>
          </a:stretch>
        </p:blipFill>
        <p:spPr>
          <a:xfrm>
            <a:off x="5215867" y="438264"/>
            <a:ext cx="4496251" cy="6398340"/>
          </a:xfrm>
          <a:prstGeom prst="rect">
            <a:avLst/>
          </a:prstGeom>
        </p:spPr>
      </p:pic>
      <p:grpSp>
        <p:nvGrpSpPr>
          <p:cNvPr id="13" name="グループ化 12"/>
          <p:cNvGrpSpPr/>
          <p:nvPr/>
        </p:nvGrpSpPr>
        <p:grpSpPr>
          <a:xfrm>
            <a:off x="226186" y="540156"/>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65726" y="4013632"/>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226186" y="872233"/>
            <a:ext cx="4886503" cy="1169551"/>
          </a:xfrm>
          <a:prstGeom prst="rect">
            <a:avLst/>
          </a:prstGeom>
          <a:noFill/>
        </p:spPr>
        <p:txBody>
          <a:bodyPr wrap="square" rtlCol="0">
            <a:spAutoFit/>
          </a:bodyPr>
          <a:lstStyle/>
          <a:p>
            <a:r>
              <a:rPr lang="ja-JP" altLang="en-US" sz="1400" dirty="0" smtClean="0"/>
              <a:t>　疾病</a:t>
            </a:r>
            <a:r>
              <a:rPr lang="ja-JP" altLang="en-US" sz="1400" dirty="0"/>
              <a:t>や</a:t>
            </a:r>
            <a:r>
              <a:rPr lang="ja-JP" altLang="en-US" sz="1400" dirty="0" smtClean="0"/>
              <a:t>症状等に</a:t>
            </a:r>
            <a:r>
              <a:rPr lang="ja-JP" altLang="en-US" sz="1400" dirty="0"/>
              <a:t>応じた医療が提供されるよう、一般の小児医療から高度・専門医療及び初期</a:t>
            </a:r>
            <a:r>
              <a:rPr lang="ja-JP" altLang="en-US" sz="1400" dirty="0" smtClean="0"/>
              <a:t>救急</a:t>
            </a:r>
            <a:r>
              <a:rPr lang="ja-JP" altLang="en-US" sz="1400" dirty="0"/>
              <a:t>医療から三次救急医療に至る体系的な医療提供体制の充実を図るとともに、急性期を経過</a:t>
            </a:r>
            <a:r>
              <a:rPr lang="ja-JP" altLang="en-US" sz="1400" dirty="0" smtClean="0"/>
              <a:t>した</a:t>
            </a:r>
            <a:r>
              <a:rPr lang="ja-JP" altLang="en-US" sz="1400" dirty="0"/>
              <a:t>小児患者を地域で受け入れられるよう、医療機関の機能に応じた連携体制の構築が必要。 </a:t>
            </a:r>
            <a:endParaRPr kumimoji="1" lang="ja-JP" altLang="en-US" sz="1400" dirty="0"/>
          </a:p>
        </p:txBody>
      </p:sp>
      <p:sp>
        <p:nvSpPr>
          <p:cNvPr id="22" name="テキスト ボックス 21"/>
          <p:cNvSpPr txBox="1"/>
          <p:nvPr/>
        </p:nvSpPr>
        <p:spPr>
          <a:xfrm>
            <a:off x="240254" y="2643137"/>
            <a:ext cx="4800601" cy="1169551"/>
          </a:xfrm>
          <a:prstGeom prst="rect">
            <a:avLst/>
          </a:prstGeom>
          <a:noFill/>
        </p:spPr>
        <p:txBody>
          <a:bodyPr wrap="square" rtlCol="0">
            <a:spAutoFit/>
          </a:bodyPr>
          <a:lstStyle/>
          <a:p>
            <a:r>
              <a:rPr lang="ja-JP" altLang="en-US" sz="1400" dirty="0" smtClean="0"/>
              <a:t>○　小児医療を行う医師数の増加 </a:t>
            </a:r>
            <a:endParaRPr lang="en-US" altLang="ja-JP" sz="1400" dirty="0" smtClean="0"/>
          </a:p>
          <a:p>
            <a:r>
              <a:rPr lang="ja-JP" altLang="en-US" sz="1400" dirty="0" smtClean="0"/>
              <a:t>　　</a:t>
            </a:r>
            <a:r>
              <a:rPr lang="ja-JP" altLang="en-US" sz="1400" dirty="0" smtClean="0">
                <a:latin typeface="+mn-ea"/>
              </a:rPr>
              <a:t>（</a:t>
            </a:r>
            <a:r>
              <a:rPr lang="en-US" altLang="ja-JP" sz="1400" dirty="0" smtClean="0">
                <a:latin typeface="+mn-ea"/>
              </a:rPr>
              <a:t>R2</a:t>
            </a:r>
            <a:r>
              <a:rPr lang="ja-JP" altLang="en-US" sz="1400" dirty="0" smtClean="0">
                <a:latin typeface="+mn-ea"/>
              </a:rPr>
              <a:t>小児人口</a:t>
            </a:r>
            <a:r>
              <a:rPr lang="en-US" altLang="ja-JP" sz="1400" dirty="0" smtClean="0">
                <a:latin typeface="+mn-ea"/>
              </a:rPr>
              <a:t>1</a:t>
            </a:r>
            <a:r>
              <a:rPr lang="ja-JP" altLang="en-US" sz="1400" dirty="0" smtClean="0">
                <a:latin typeface="+mn-ea"/>
              </a:rPr>
              <a:t>万人対：</a:t>
            </a:r>
            <a:r>
              <a:rPr lang="en-US" altLang="ja-JP" sz="1400" dirty="0" smtClean="0">
                <a:latin typeface="+mn-ea"/>
              </a:rPr>
              <a:t>16.3</a:t>
            </a:r>
            <a:r>
              <a:rPr lang="ja-JP" altLang="en-US" sz="1400" dirty="0" smtClean="0">
                <a:latin typeface="+mn-ea"/>
              </a:rPr>
              <a:t>人）</a:t>
            </a:r>
            <a:endParaRPr lang="en-US" altLang="ja-JP" sz="1400" dirty="0" smtClean="0">
              <a:latin typeface="+mn-ea"/>
            </a:endParaRPr>
          </a:p>
          <a:p>
            <a:endParaRPr lang="en-US" altLang="ja-JP" sz="1400" dirty="0" smtClean="0">
              <a:latin typeface="+mn-ea"/>
            </a:endParaRPr>
          </a:p>
          <a:p>
            <a:r>
              <a:rPr lang="ja-JP" altLang="en-US" sz="1400" dirty="0" smtClean="0">
                <a:latin typeface="+mn-ea"/>
              </a:rPr>
              <a:t>○　乳児死亡率の減少</a:t>
            </a:r>
            <a:endParaRPr lang="en-US" altLang="ja-JP" sz="1400" dirty="0" smtClean="0">
              <a:latin typeface="+mn-ea"/>
            </a:endParaRPr>
          </a:p>
          <a:p>
            <a:r>
              <a:rPr lang="ja-JP" altLang="en-US" sz="1400" dirty="0" smtClean="0">
                <a:latin typeface="+mn-ea"/>
              </a:rPr>
              <a:t>　　（</a:t>
            </a:r>
            <a:r>
              <a:rPr lang="en-US" altLang="ja-JP" sz="1400" dirty="0" smtClean="0">
                <a:latin typeface="+mn-ea"/>
              </a:rPr>
              <a:t>R4</a:t>
            </a:r>
            <a:r>
              <a:rPr lang="ja-JP" altLang="en-US" sz="1400" dirty="0" smtClean="0">
                <a:latin typeface="+mn-ea"/>
              </a:rPr>
              <a:t>出生数千人対：</a:t>
            </a:r>
            <a:r>
              <a:rPr lang="en-US" altLang="ja-JP" sz="1400" dirty="0" smtClean="0">
                <a:latin typeface="+mn-ea"/>
              </a:rPr>
              <a:t>2.2</a:t>
            </a:r>
            <a:r>
              <a:rPr lang="ja-JP" altLang="en-US" sz="1400" dirty="0" smtClean="0">
                <a:latin typeface="+mn-ea"/>
              </a:rPr>
              <a:t>）</a:t>
            </a:r>
            <a:endParaRPr kumimoji="1" lang="ja-JP" altLang="en-US" sz="1400" dirty="0">
              <a:latin typeface="+mn-ea"/>
            </a:endParaRPr>
          </a:p>
        </p:txBody>
      </p:sp>
      <p:sp>
        <p:nvSpPr>
          <p:cNvPr id="23" name="テキスト ボックス 22"/>
          <p:cNvSpPr txBox="1"/>
          <p:nvPr/>
        </p:nvSpPr>
        <p:spPr>
          <a:xfrm>
            <a:off x="240254" y="4311396"/>
            <a:ext cx="4800601" cy="2031325"/>
          </a:xfrm>
          <a:prstGeom prst="rect">
            <a:avLst/>
          </a:prstGeom>
          <a:noFill/>
        </p:spPr>
        <p:txBody>
          <a:bodyPr wrap="square" rtlCol="0">
            <a:spAutoFit/>
          </a:bodyPr>
          <a:lstStyle/>
          <a:p>
            <a:r>
              <a:rPr lang="ja-JP" altLang="en-US" sz="1400" dirty="0" smtClean="0">
                <a:latin typeface="+mn-ea"/>
              </a:rPr>
              <a:t>〇　小児</a:t>
            </a:r>
            <a:r>
              <a:rPr lang="ja-JP" altLang="en-US" sz="1400" dirty="0">
                <a:latin typeface="+mn-ea"/>
              </a:rPr>
              <a:t>救急電話相談事業や救急医療</a:t>
            </a:r>
            <a:r>
              <a:rPr lang="ja-JP" altLang="en-US" sz="1400" dirty="0" smtClean="0">
                <a:latin typeface="+mn-ea"/>
              </a:rPr>
              <a:t>情報システムに</a:t>
            </a:r>
            <a:r>
              <a:rPr lang="ja-JP" altLang="en-US" sz="1400" dirty="0" err="1" smtClean="0">
                <a:latin typeface="+mn-ea"/>
              </a:rPr>
              <a:t>よ</a:t>
            </a:r>
            <a:r>
              <a:rPr lang="ja-JP" altLang="en-US" sz="1400" dirty="0" smtClean="0">
                <a:latin typeface="+mn-ea"/>
              </a:rPr>
              <a:t>　</a:t>
            </a:r>
            <a:endParaRPr lang="en-US" altLang="ja-JP" sz="1400" dirty="0" smtClean="0">
              <a:latin typeface="+mn-ea"/>
            </a:endParaRPr>
          </a:p>
          <a:p>
            <a:r>
              <a:rPr lang="ja-JP" altLang="en-US" sz="1400" dirty="0" smtClean="0">
                <a:latin typeface="+mn-ea"/>
              </a:rPr>
              <a:t>　</a:t>
            </a:r>
            <a:r>
              <a:rPr lang="ja-JP" altLang="en-US" sz="1400" dirty="0" err="1" smtClean="0">
                <a:latin typeface="+mn-ea"/>
              </a:rPr>
              <a:t>る</a:t>
            </a:r>
            <a:r>
              <a:rPr lang="ja-JP" altLang="en-US" sz="1400" dirty="0" smtClean="0">
                <a:latin typeface="+mn-ea"/>
              </a:rPr>
              <a:t>相談</a:t>
            </a:r>
            <a:r>
              <a:rPr lang="ja-JP" altLang="en-US" sz="1400" dirty="0">
                <a:latin typeface="+mn-ea"/>
              </a:rPr>
              <a:t>支援体制の充実</a:t>
            </a:r>
            <a:r>
              <a:rPr lang="ja-JP" altLang="en-US" sz="1400" dirty="0" smtClean="0">
                <a:latin typeface="+mn-ea"/>
              </a:rPr>
              <a:t>。</a:t>
            </a:r>
            <a:endParaRPr lang="en-US" altLang="ja-JP" sz="1400" dirty="0" smtClean="0">
              <a:latin typeface="+mn-ea"/>
            </a:endParaRPr>
          </a:p>
          <a:p>
            <a:endParaRPr lang="en-US" altLang="ja-JP" sz="1400" dirty="0" smtClean="0">
              <a:latin typeface="+mn-ea"/>
            </a:endParaRPr>
          </a:p>
          <a:p>
            <a:r>
              <a:rPr lang="ja-JP" altLang="en-US" sz="1400" dirty="0" smtClean="0">
                <a:latin typeface="+mn-ea"/>
              </a:rPr>
              <a:t>〇　小児科以外の医師等を対象とした小児救急医療地域</a:t>
            </a:r>
            <a:endParaRPr lang="en-US" altLang="ja-JP" sz="1400" dirty="0" smtClean="0">
              <a:latin typeface="+mn-ea"/>
            </a:endParaRPr>
          </a:p>
          <a:p>
            <a:r>
              <a:rPr lang="ja-JP" altLang="en-US" sz="1400" dirty="0" smtClean="0">
                <a:latin typeface="+mn-ea"/>
              </a:rPr>
              <a:t>　研修の実施による一般小児医療等を担う体制の確保。</a:t>
            </a:r>
            <a:endParaRPr lang="en-US" altLang="ja-JP" sz="1400" dirty="0" smtClean="0">
              <a:latin typeface="+mn-ea"/>
            </a:endParaRPr>
          </a:p>
          <a:p>
            <a:endParaRPr lang="en-US" altLang="ja-JP" sz="1400" dirty="0" smtClean="0">
              <a:latin typeface="+mn-ea"/>
            </a:endParaRPr>
          </a:p>
          <a:p>
            <a:r>
              <a:rPr lang="ja-JP" altLang="en-US" sz="1400" dirty="0" smtClean="0">
                <a:latin typeface="+mn-ea"/>
              </a:rPr>
              <a:t>〇　第二次</a:t>
            </a:r>
            <a:r>
              <a:rPr lang="ja-JP" altLang="en-US" sz="1400" dirty="0">
                <a:latin typeface="+mn-ea"/>
              </a:rPr>
              <a:t>医療圏ごとに小児医療の中核的な</a:t>
            </a:r>
            <a:r>
              <a:rPr lang="ja-JP" altLang="en-US" sz="1400" dirty="0" smtClean="0">
                <a:latin typeface="+mn-ea"/>
              </a:rPr>
              <a:t>医療機関</a:t>
            </a:r>
            <a:endParaRPr lang="en-US" altLang="ja-JP" sz="1400" dirty="0" smtClean="0">
              <a:latin typeface="+mn-ea"/>
            </a:endParaRPr>
          </a:p>
          <a:p>
            <a:r>
              <a:rPr lang="ja-JP" altLang="en-US" sz="1400" dirty="0" smtClean="0">
                <a:latin typeface="+mn-ea"/>
              </a:rPr>
              <a:t>　（北海道</a:t>
            </a:r>
            <a:r>
              <a:rPr lang="ja-JP" altLang="en-US" sz="1400" dirty="0">
                <a:latin typeface="+mn-ea"/>
              </a:rPr>
              <a:t>小児地域医療センター、</a:t>
            </a:r>
            <a:r>
              <a:rPr lang="ja-JP" altLang="en-US" sz="1400" dirty="0" smtClean="0">
                <a:latin typeface="+mn-ea"/>
              </a:rPr>
              <a:t>北海道</a:t>
            </a:r>
            <a:r>
              <a:rPr lang="ja-JP" altLang="en-US" sz="1400" dirty="0">
                <a:latin typeface="+mn-ea"/>
              </a:rPr>
              <a:t>小児</a:t>
            </a:r>
            <a:r>
              <a:rPr lang="ja-JP" altLang="en-US" sz="1400" dirty="0" smtClean="0">
                <a:latin typeface="+mn-ea"/>
              </a:rPr>
              <a:t>地域支援</a:t>
            </a:r>
            <a:endParaRPr lang="en-US" altLang="ja-JP" sz="1400" dirty="0" smtClean="0">
              <a:latin typeface="+mn-ea"/>
            </a:endParaRPr>
          </a:p>
          <a:p>
            <a:r>
              <a:rPr lang="ja-JP" altLang="en-US" sz="1400" dirty="0" smtClean="0">
                <a:latin typeface="+mn-ea"/>
              </a:rPr>
              <a:t>　病院）</a:t>
            </a:r>
            <a:r>
              <a:rPr lang="ja-JP" altLang="en-US" sz="1400" dirty="0">
                <a:latin typeface="+mn-ea"/>
              </a:rPr>
              <a:t>を確保。 </a:t>
            </a:r>
            <a:endParaRPr lang="en-US" altLang="ja-JP" sz="1400" dirty="0" smtClean="0">
              <a:latin typeface="+mn-ea"/>
            </a:endParaRPr>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21</a:t>
            </a:fld>
            <a:endParaRPr kumimoji="1" lang="ja-JP" altLang="en-US" dirty="0"/>
          </a:p>
        </p:txBody>
      </p:sp>
    </p:spTree>
    <p:extLst>
      <p:ext uri="{BB962C8B-B14F-4D97-AF65-F5344CB8AC3E}">
        <p14:creationId xmlns:p14="http://schemas.microsoft.com/office/powerpoint/2010/main" val="3267152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13</a:t>
            </a:r>
            <a:r>
              <a:rPr kumimoji="1" lang="ja-JP" altLang="en-US" b="1" dirty="0" smtClean="0">
                <a:solidFill>
                  <a:schemeClr val="bg1"/>
                </a:solidFill>
              </a:rPr>
              <a:t>節　在宅医療の提供体制</a:t>
            </a:r>
            <a:endParaRPr kumimoji="1" lang="ja-JP" altLang="en-US" b="1" dirty="0">
              <a:solidFill>
                <a:schemeClr val="bg1"/>
              </a:solidFill>
            </a:endParaRPr>
          </a:p>
        </p:txBody>
      </p:sp>
      <p:pic>
        <p:nvPicPr>
          <p:cNvPr id="2" name="図 1"/>
          <p:cNvPicPr>
            <a:picLocks noChangeAspect="1"/>
          </p:cNvPicPr>
          <p:nvPr/>
        </p:nvPicPr>
        <p:blipFill>
          <a:blip r:embed="rId2"/>
          <a:stretch>
            <a:fillRect/>
          </a:stretch>
        </p:blipFill>
        <p:spPr>
          <a:xfrm>
            <a:off x="4050057" y="2834061"/>
            <a:ext cx="5850532" cy="3817584"/>
          </a:xfrm>
          <a:prstGeom prst="rect">
            <a:avLst/>
          </a:prstGeom>
        </p:spPr>
      </p:pic>
      <p:sp>
        <p:nvSpPr>
          <p:cNvPr id="15" name="テキスト ボックス 14"/>
          <p:cNvSpPr txBox="1"/>
          <p:nvPr/>
        </p:nvSpPr>
        <p:spPr>
          <a:xfrm>
            <a:off x="42383" y="448014"/>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現状・課題</a:t>
            </a:r>
            <a:endParaRPr kumimoji="1" lang="ja-JP" altLang="en-US" sz="1400" b="1" dirty="0"/>
          </a:p>
        </p:txBody>
      </p:sp>
      <p:sp>
        <p:nvSpPr>
          <p:cNvPr id="16" name="テキスト ボックス 15"/>
          <p:cNvSpPr txBox="1"/>
          <p:nvPr/>
        </p:nvSpPr>
        <p:spPr>
          <a:xfrm>
            <a:off x="42382" y="1838979"/>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17" name="テキスト ボックス 16"/>
          <p:cNvSpPr txBox="1"/>
          <p:nvPr/>
        </p:nvSpPr>
        <p:spPr>
          <a:xfrm>
            <a:off x="42383" y="755791"/>
            <a:ext cx="9858206" cy="738664"/>
          </a:xfrm>
          <a:prstGeom prst="rect">
            <a:avLst/>
          </a:prstGeom>
          <a:noFill/>
          <a:ln w="19050">
            <a:solidFill>
              <a:schemeClr val="accent5">
                <a:lumMod val="50000"/>
              </a:schemeClr>
            </a:solidFill>
          </a:ln>
        </p:spPr>
        <p:txBody>
          <a:bodyPr wrap="square" rtlCol="0">
            <a:spAutoFit/>
          </a:bodyPr>
          <a:lstStyle/>
          <a:p>
            <a:r>
              <a:rPr kumimoji="1" lang="ja-JP" altLang="en-US" sz="1400"/>
              <a:t>　長期にわたる療養や介護を必要とする患者が、住み慣れた地域で暮らしながら医療を受けられるよう、在宅医療を担う人材を育成するとともに、多職種の連携により、退院支援から日常の療養支援、急変時の対応、看取りまで継続した在宅医療提供</a:t>
            </a:r>
            <a:r>
              <a:rPr kumimoji="1" lang="ja-JP" altLang="en-US" sz="1400" smtClean="0"/>
              <a:t>体制を</a:t>
            </a:r>
            <a:r>
              <a:rPr kumimoji="1" lang="ja-JP" altLang="en-US" sz="1400" dirty="0"/>
              <a:t>構築することが必要。</a:t>
            </a:r>
          </a:p>
        </p:txBody>
      </p:sp>
      <p:sp>
        <p:nvSpPr>
          <p:cNvPr id="19" name="テキスト ボックス 18"/>
          <p:cNvSpPr txBox="1"/>
          <p:nvPr/>
        </p:nvSpPr>
        <p:spPr>
          <a:xfrm>
            <a:off x="42381" y="2157940"/>
            <a:ext cx="9858208" cy="523220"/>
          </a:xfrm>
          <a:prstGeom prst="rect">
            <a:avLst/>
          </a:prstGeom>
          <a:noFill/>
          <a:ln w="19050">
            <a:solidFill>
              <a:schemeClr val="accent5">
                <a:lumMod val="50000"/>
              </a:schemeClr>
            </a:solidFill>
          </a:ln>
        </p:spPr>
        <p:txBody>
          <a:bodyPr wrap="square" rtlCol="0">
            <a:spAutoFit/>
          </a:bodyPr>
          <a:lstStyle/>
          <a:p>
            <a:r>
              <a:rPr kumimoji="1" lang="ja-JP" altLang="en-US" sz="1400" dirty="0" smtClean="0"/>
              <a:t>○　在宅</a:t>
            </a:r>
            <a:r>
              <a:rPr kumimoji="1" lang="ja-JP" altLang="en-US" sz="1400" dirty="0"/>
              <a:t>医療において積極的役割を担う医療機関のある在宅医療圏数の増加（目標値：３９在宅医療圏）</a:t>
            </a:r>
          </a:p>
          <a:p>
            <a:r>
              <a:rPr kumimoji="1" lang="ja-JP" altLang="en-US" sz="1400" dirty="0" smtClean="0"/>
              <a:t>○　在宅</a:t>
            </a:r>
            <a:r>
              <a:rPr kumimoji="1" lang="ja-JP" altLang="en-US" sz="1400" dirty="0"/>
              <a:t>死亡率の増加（目標値：全国平均以上）</a:t>
            </a:r>
            <a:endParaRPr kumimoji="1" lang="en-US" altLang="ja-JP" sz="1400" dirty="0"/>
          </a:p>
        </p:txBody>
      </p:sp>
      <p:sp>
        <p:nvSpPr>
          <p:cNvPr id="20" name="テキスト ボックス 19"/>
          <p:cNvSpPr txBox="1"/>
          <p:nvPr/>
        </p:nvSpPr>
        <p:spPr>
          <a:xfrm>
            <a:off x="42383" y="2921869"/>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主な施策</a:t>
            </a:r>
            <a:endParaRPr kumimoji="1" lang="ja-JP" altLang="en-US" sz="1400" b="1" dirty="0"/>
          </a:p>
        </p:txBody>
      </p:sp>
      <p:sp>
        <p:nvSpPr>
          <p:cNvPr id="21" name="テキスト ボックス 20"/>
          <p:cNvSpPr txBox="1"/>
          <p:nvPr/>
        </p:nvSpPr>
        <p:spPr>
          <a:xfrm>
            <a:off x="42383" y="3243025"/>
            <a:ext cx="4007674" cy="3323987"/>
          </a:xfrm>
          <a:prstGeom prst="rect">
            <a:avLst/>
          </a:prstGeom>
          <a:noFill/>
          <a:ln w="19050">
            <a:solidFill>
              <a:schemeClr val="accent5">
                <a:lumMod val="50000"/>
              </a:schemeClr>
            </a:solidFill>
          </a:ln>
        </p:spPr>
        <p:txBody>
          <a:bodyPr wrap="square" rtlCol="0">
            <a:spAutoFit/>
          </a:bodyPr>
          <a:lstStyle/>
          <a:p>
            <a:pPr marL="180975" indent="-180975"/>
            <a:r>
              <a:rPr kumimoji="1" lang="ja-JP" altLang="en-US" sz="1400" dirty="0"/>
              <a:t>○　在宅医療における必要な医療機能の確保・強化に向けて、包括的かつ継続的な在宅医療の提供体制を構築するための連携調整を行う「在宅医療に必要な連携の拠点」について、各在宅医療圏における整備を進める</a:t>
            </a:r>
            <a:r>
              <a:rPr kumimoji="1" lang="ja-JP" altLang="en-US" sz="1400" dirty="0" smtClean="0"/>
              <a:t>。</a:t>
            </a:r>
            <a:endParaRPr kumimoji="1" lang="en-US" altLang="ja-JP" sz="1400" dirty="0" smtClean="0"/>
          </a:p>
          <a:p>
            <a:pPr marL="180975" indent="-180975"/>
            <a:endParaRPr kumimoji="1" lang="en-US" altLang="ja-JP" sz="1400" dirty="0"/>
          </a:p>
          <a:p>
            <a:pPr marL="180975" indent="-180975"/>
            <a:r>
              <a:rPr kumimoji="1" lang="ja-JP" altLang="en-US" sz="1400" dirty="0"/>
              <a:t>○　道民に対し、在宅医療に関する情報提供を行うとともに、日頃から、急変時や人生の最終段階における医療についてどう考えるか、患者本人や患者の大切な存在である家族、医療従事者等が繰り返し話し合う人生会議（ＡＣＰ：アドバンス・ケア・プランニング）の取組の普及啓発に努める</a:t>
            </a:r>
            <a:r>
              <a:rPr kumimoji="1" lang="ja-JP" altLang="en-US" sz="1400" dirty="0" smtClean="0"/>
              <a:t>。</a:t>
            </a:r>
            <a:endParaRPr kumimoji="1" lang="en-US" altLang="ja-JP" sz="1400" dirty="0" smtClean="0"/>
          </a:p>
          <a:p>
            <a:pPr marL="180975" indent="-180975"/>
            <a:endParaRPr kumimoji="1" lang="en-US" altLang="ja-JP" sz="1400" dirty="0" smtClean="0"/>
          </a:p>
          <a:p>
            <a:pPr marL="180975" indent="-180975"/>
            <a:endParaRPr kumimoji="1" lang="en-US" altLang="ja-JP" sz="1400" dirty="0"/>
          </a:p>
        </p:txBody>
      </p:sp>
      <p:sp>
        <p:nvSpPr>
          <p:cNvPr id="1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22</a:t>
            </a:fld>
            <a:endParaRPr kumimoji="1" lang="ja-JP" altLang="en-US" dirty="0"/>
          </a:p>
        </p:txBody>
      </p:sp>
    </p:spTree>
    <p:extLst>
      <p:ext uri="{BB962C8B-B14F-4D97-AF65-F5344CB8AC3E}">
        <p14:creationId xmlns:p14="http://schemas.microsoft.com/office/powerpoint/2010/main" val="372715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4945062" y="5001741"/>
            <a:ext cx="4968875" cy="1754326"/>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感染症対策</a:t>
            </a:r>
            <a:endParaRPr kumimoji="1" lang="en-US" altLang="ja-JP" sz="1200" b="1" dirty="0" smtClean="0"/>
          </a:p>
          <a:p>
            <a:r>
              <a:rPr kumimoji="1" lang="ja-JP" altLang="en-US" sz="1200" b="1" dirty="0" smtClean="0"/>
              <a:t>第２節　臓器等移植対策</a:t>
            </a:r>
            <a:endParaRPr kumimoji="1" lang="en-US" altLang="ja-JP" sz="1200" b="1" dirty="0" smtClean="0"/>
          </a:p>
          <a:p>
            <a:r>
              <a:rPr kumimoji="1" lang="ja-JP" altLang="en-US" sz="1200" b="1" dirty="0" smtClean="0"/>
              <a:t>第３節　難病対策</a:t>
            </a:r>
            <a:endParaRPr kumimoji="1" lang="en-US" altLang="ja-JP" sz="1200" b="1" dirty="0" smtClean="0"/>
          </a:p>
          <a:p>
            <a:r>
              <a:rPr kumimoji="1" lang="ja-JP" altLang="en-US" sz="1200" b="1" dirty="0" smtClean="0"/>
              <a:t>第４節　アレルギー疾患対策</a:t>
            </a:r>
            <a:endParaRPr kumimoji="1" lang="en-US" altLang="ja-JP" sz="1200" b="1" dirty="0" smtClean="0"/>
          </a:p>
          <a:p>
            <a:r>
              <a:rPr kumimoji="1" lang="ja-JP" altLang="en-US" sz="1200" b="1" dirty="0" smtClean="0">
                <a:latin typeface="+mn-ea"/>
              </a:rPr>
              <a:t>第５節　慢性閉塞性肺疾患（</a:t>
            </a:r>
            <a:r>
              <a:rPr kumimoji="1" lang="en-US" altLang="ja-JP" sz="1200" b="1" dirty="0" smtClean="0">
                <a:latin typeface="+mn-ea"/>
              </a:rPr>
              <a:t>COPD</a:t>
            </a:r>
            <a:r>
              <a:rPr kumimoji="1" lang="ja-JP" altLang="en-US" sz="1200" b="1" dirty="0" smtClean="0">
                <a:latin typeface="+mn-ea"/>
              </a:rPr>
              <a:t>）対策　＊新規</a:t>
            </a:r>
            <a:endParaRPr kumimoji="1" lang="en-US" altLang="ja-JP" sz="1200" b="1" dirty="0" smtClean="0">
              <a:latin typeface="+mn-ea"/>
            </a:endParaRPr>
          </a:p>
          <a:p>
            <a:r>
              <a:rPr kumimoji="1" lang="ja-JP" altLang="en-US" sz="1200" b="1" dirty="0" smtClean="0">
                <a:latin typeface="+mn-ea"/>
              </a:rPr>
              <a:t>第６節　慢性腎臓病（</a:t>
            </a:r>
            <a:r>
              <a:rPr kumimoji="1" lang="en-US" altLang="ja-JP" sz="1200" b="1" dirty="0" smtClean="0">
                <a:latin typeface="+mn-ea"/>
              </a:rPr>
              <a:t>CKD</a:t>
            </a:r>
            <a:r>
              <a:rPr kumimoji="1" lang="ja-JP" altLang="en-US" sz="1200" b="1" dirty="0" smtClean="0">
                <a:latin typeface="+mn-ea"/>
              </a:rPr>
              <a:t>）対策　　　　   ＊新規</a:t>
            </a:r>
            <a:endParaRPr kumimoji="1" lang="en-US" altLang="ja-JP" sz="1200" b="1" dirty="0" smtClean="0">
              <a:latin typeface="+mn-ea"/>
            </a:endParaRPr>
          </a:p>
          <a:p>
            <a:r>
              <a:rPr kumimoji="1" lang="ja-JP" altLang="en-US" sz="1200" b="1" dirty="0" smtClean="0">
                <a:latin typeface="+mn-ea"/>
              </a:rPr>
              <a:t>第７節　歯科保健医療対策</a:t>
            </a:r>
            <a:endParaRPr kumimoji="1" lang="en-US" altLang="ja-JP" sz="1200" b="1" dirty="0" smtClean="0">
              <a:latin typeface="+mn-ea"/>
            </a:endParaRPr>
          </a:p>
          <a:p>
            <a:r>
              <a:rPr kumimoji="1" lang="ja-JP" altLang="en-US" sz="1200" b="1" dirty="0" smtClean="0">
                <a:latin typeface="+mn-ea"/>
              </a:rPr>
              <a:t>第８節　今後高齢化に伴い増加する疾病等対策</a:t>
            </a:r>
            <a:endParaRPr kumimoji="1" lang="en-US" altLang="ja-JP" sz="1200" b="1" dirty="0" smtClean="0">
              <a:latin typeface="+mn-ea"/>
            </a:endParaRPr>
          </a:p>
          <a:p>
            <a:endParaRPr kumimoji="1" lang="ja-JP" altLang="en-US" sz="1200" b="1" dirty="0">
              <a:latin typeface="+mn-ea"/>
            </a:endParaRPr>
          </a:p>
        </p:txBody>
      </p:sp>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次期「北海道医療計画（素案）」の構成</a:t>
            </a:r>
            <a:endParaRPr kumimoji="1" lang="ja-JP" altLang="en-US" b="1" dirty="0">
              <a:solidFill>
                <a:schemeClr val="bg1"/>
              </a:solidFill>
            </a:endParaRPr>
          </a:p>
        </p:txBody>
      </p:sp>
      <p:sp>
        <p:nvSpPr>
          <p:cNvPr id="5" name="テキスト ボックス 4"/>
          <p:cNvSpPr txBox="1"/>
          <p:nvPr/>
        </p:nvSpPr>
        <p:spPr>
          <a:xfrm>
            <a:off x="16230" y="395649"/>
            <a:ext cx="4828819"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第１章　基本的な考え方</a:t>
            </a:r>
            <a:endParaRPr kumimoji="1" lang="ja-JP" altLang="en-US" sz="1200" b="1" dirty="0">
              <a:solidFill>
                <a:schemeClr val="bg1"/>
              </a:solidFill>
            </a:endParaRPr>
          </a:p>
        </p:txBody>
      </p:sp>
      <p:sp>
        <p:nvSpPr>
          <p:cNvPr id="6" name="テキスト ボックス 5"/>
          <p:cNvSpPr txBox="1"/>
          <p:nvPr/>
        </p:nvSpPr>
        <p:spPr>
          <a:xfrm>
            <a:off x="4953000" y="389688"/>
            <a:ext cx="49530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第２章　地域の現状　</a:t>
            </a:r>
            <a:endParaRPr kumimoji="1" lang="ja-JP" altLang="en-US" sz="1200" b="1" dirty="0">
              <a:solidFill>
                <a:schemeClr val="bg1"/>
              </a:solidFill>
            </a:endParaRPr>
          </a:p>
        </p:txBody>
      </p:sp>
      <p:sp>
        <p:nvSpPr>
          <p:cNvPr id="7" name="テキスト ボックス 6"/>
          <p:cNvSpPr txBox="1"/>
          <p:nvPr/>
        </p:nvSpPr>
        <p:spPr>
          <a:xfrm>
            <a:off x="4953000" y="1429606"/>
            <a:ext cx="4953000" cy="461665"/>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第３章　５疾病・６事業及び在宅医療のそれぞれに係る医療連携体制</a:t>
            </a:r>
            <a:endParaRPr kumimoji="1" lang="en-US" altLang="ja-JP" sz="1200" b="1" dirty="0" smtClean="0">
              <a:solidFill>
                <a:schemeClr val="bg1"/>
              </a:solidFill>
            </a:endParaRPr>
          </a:p>
          <a:p>
            <a:r>
              <a:rPr kumimoji="1" lang="ja-JP" altLang="en-US" sz="1200" b="1" dirty="0" smtClean="0">
                <a:solidFill>
                  <a:schemeClr val="bg1"/>
                </a:solidFill>
              </a:rPr>
              <a:t>　　　　の構築</a:t>
            </a:r>
            <a:endParaRPr kumimoji="1" lang="ja-JP" altLang="en-US" sz="1200" b="1" dirty="0">
              <a:solidFill>
                <a:schemeClr val="bg1"/>
              </a:solidFill>
            </a:endParaRPr>
          </a:p>
        </p:txBody>
      </p:sp>
      <p:sp>
        <p:nvSpPr>
          <p:cNvPr id="8" name="テキスト ボックス 7"/>
          <p:cNvSpPr txBox="1"/>
          <p:nvPr/>
        </p:nvSpPr>
        <p:spPr>
          <a:xfrm>
            <a:off x="4937123" y="4704386"/>
            <a:ext cx="496887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第４章　地域保健医療対策の推進</a:t>
            </a:r>
            <a:endParaRPr kumimoji="1" lang="ja-JP" altLang="en-US" sz="1200" b="1" dirty="0">
              <a:solidFill>
                <a:schemeClr val="bg1"/>
              </a:solidFill>
            </a:endParaRPr>
          </a:p>
        </p:txBody>
      </p:sp>
      <p:grpSp>
        <p:nvGrpSpPr>
          <p:cNvPr id="3" name="グループ化 2"/>
          <p:cNvGrpSpPr/>
          <p:nvPr/>
        </p:nvGrpSpPr>
        <p:grpSpPr>
          <a:xfrm>
            <a:off x="0" y="687043"/>
            <a:ext cx="4845050" cy="1872016"/>
            <a:chOff x="0" y="1500013"/>
            <a:chExt cx="5003800" cy="1872016"/>
          </a:xfrm>
        </p:grpSpPr>
        <p:sp>
          <p:nvSpPr>
            <p:cNvPr id="2" name="テキスト ボックス 1"/>
            <p:cNvSpPr txBox="1"/>
            <p:nvPr/>
          </p:nvSpPr>
          <p:spPr>
            <a:xfrm>
              <a:off x="0" y="1617703"/>
              <a:ext cx="5003800" cy="1754326"/>
            </a:xfrm>
            <a:prstGeom prst="rect">
              <a:avLst/>
            </a:prstGeom>
            <a:noFill/>
          </p:spPr>
          <p:txBody>
            <a:bodyPr wrap="square" rtlCol="0">
              <a:spAutoFit/>
            </a:bodyPr>
            <a:lstStyle/>
            <a:p>
              <a:endParaRPr kumimoji="1" lang="en-US" altLang="ja-JP" sz="1200" dirty="0" smtClean="0"/>
            </a:p>
            <a:p>
              <a:r>
                <a:rPr kumimoji="1" lang="ja-JP" altLang="en-US" sz="1200" dirty="0" smtClean="0"/>
                <a:t>○計画策定の趣旨</a:t>
              </a:r>
              <a:endParaRPr kumimoji="1" lang="en-US" altLang="ja-JP" sz="1200" dirty="0" smtClean="0"/>
            </a:p>
            <a:p>
              <a:r>
                <a:rPr kumimoji="1" lang="ja-JP" altLang="en-US" sz="1200" dirty="0" smtClean="0"/>
                <a:t>○基本理念</a:t>
              </a:r>
              <a:endParaRPr kumimoji="1" lang="en-US" altLang="ja-JP" sz="1200" dirty="0" smtClean="0"/>
            </a:p>
            <a:p>
              <a:r>
                <a:rPr kumimoji="1" lang="ja-JP" altLang="en-US" sz="1200" dirty="0" smtClean="0"/>
                <a:t>　①医療機能の分化・連携を通じた効率的で質の高い医療提供体制</a:t>
              </a:r>
              <a:endParaRPr kumimoji="1" lang="en-US" altLang="ja-JP" sz="1200" dirty="0" smtClean="0"/>
            </a:p>
            <a:p>
              <a:r>
                <a:rPr kumimoji="1" lang="ja-JP" altLang="en-US" sz="1200" dirty="0" smtClean="0"/>
                <a:t>　　の構築</a:t>
              </a:r>
              <a:endParaRPr kumimoji="1" lang="en-US" altLang="ja-JP" sz="1200" dirty="0" smtClean="0"/>
            </a:p>
            <a:p>
              <a:r>
                <a:rPr kumimoji="1" lang="ja-JP" altLang="en-US" sz="1200" dirty="0" smtClean="0"/>
                <a:t>　②医療と介護が連携した地域包括ケアシステムの深化・推進</a:t>
              </a:r>
              <a:endParaRPr kumimoji="1" lang="en-US" altLang="ja-JP" sz="1200" dirty="0" smtClean="0"/>
            </a:p>
            <a:p>
              <a:r>
                <a:rPr kumimoji="1" lang="ja-JP" altLang="en-US" sz="1200" dirty="0" smtClean="0"/>
                <a:t>　③医師や看護師など医療従事者の確保と資質の向上</a:t>
              </a:r>
              <a:endParaRPr kumimoji="1" lang="en-US" altLang="ja-JP" sz="1200" dirty="0" smtClean="0"/>
            </a:p>
            <a:p>
              <a:r>
                <a:rPr kumimoji="1" lang="ja-JP" altLang="en-US" sz="1200" dirty="0" smtClean="0"/>
                <a:t>　④良質な医療を提供するための医療安全の確保</a:t>
              </a:r>
              <a:endParaRPr kumimoji="1" lang="en-US" altLang="ja-JP" sz="1200" dirty="0" smtClean="0"/>
            </a:p>
            <a:p>
              <a:r>
                <a:rPr kumimoji="1" lang="ja-JP" altLang="en-US" sz="1200" dirty="0" smtClean="0"/>
                <a:t>　⑤住民・患者の視点に立った医療情報の提供</a:t>
              </a:r>
              <a:endParaRPr kumimoji="1" lang="ja-JP" altLang="en-US" sz="1200" dirty="0"/>
            </a:p>
          </p:txBody>
        </p:sp>
        <p:sp>
          <p:nvSpPr>
            <p:cNvPr id="10" name="テキスト ボックス 9"/>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計画の趣旨</a:t>
              </a:r>
              <a:endParaRPr kumimoji="1" lang="ja-JP" altLang="en-US" sz="1200" b="1" dirty="0"/>
            </a:p>
          </p:txBody>
        </p:sp>
      </p:grpSp>
      <p:grpSp>
        <p:nvGrpSpPr>
          <p:cNvPr id="11" name="グループ化 10"/>
          <p:cNvGrpSpPr/>
          <p:nvPr/>
        </p:nvGrpSpPr>
        <p:grpSpPr>
          <a:xfrm>
            <a:off x="0" y="2625948"/>
            <a:ext cx="4845050" cy="764021"/>
            <a:chOff x="0" y="1500013"/>
            <a:chExt cx="5003800" cy="764021"/>
          </a:xfrm>
        </p:grpSpPr>
        <p:sp>
          <p:nvSpPr>
            <p:cNvPr id="12" name="テキスト ボックス 11"/>
            <p:cNvSpPr txBox="1"/>
            <p:nvPr/>
          </p:nvSpPr>
          <p:spPr>
            <a:xfrm>
              <a:off x="0" y="1617703"/>
              <a:ext cx="5003800" cy="646331"/>
            </a:xfrm>
            <a:prstGeom prst="rect">
              <a:avLst/>
            </a:prstGeom>
            <a:noFill/>
          </p:spPr>
          <p:txBody>
            <a:bodyPr wrap="square" rtlCol="0">
              <a:spAutoFit/>
            </a:bodyPr>
            <a:lstStyle/>
            <a:p>
              <a:endParaRPr kumimoji="1" lang="en-US" altLang="ja-JP" sz="1200" dirty="0" smtClean="0"/>
            </a:p>
            <a:p>
              <a:r>
                <a:rPr kumimoji="1" lang="ja-JP" altLang="en-US" sz="1200" dirty="0" smtClean="0"/>
                <a:t>○「医療法」に規定する北海道の医療提供体制の確保を図るための　</a:t>
              </a:r>
              <a:endParaRPr kumimoji="1" lang="en-US" altLang="ja-JP" sz="1200" dirty="0" smtClean="0"/>
            </a:p>
            <a:p>
              <a:r>
                <a:rPr kumimoji="1" lang="ja-JP" altLang="en-US" sz="1200" dirty="0" smtClean="0"/>
                <a:t>　計画</a:t>
              </a:r>
              <a:endParaRPr kumimoji="1" lang="ja-JP" altLang="en-US" sz="1200" dirty="0"/>
            </a:p>
          </p:txBody>
        </p:sp>
        <p:sp>
          <p:nvSpPr>
            <p:cNvPr id="13" name="テキスト ボックス 12"/>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第２節　計画の位置付け及び性格</a:t>
              </a:r>
              <a:endParaRPr kumimoji="1" lang="ja-JP" altLang="en-US" sz="1200" b="1" dirty="0"/>
            </a:p>
          </p:txBody>
        </p:sp>
      </p:grpSp>
      <p:grpSp>
        <p:nvGrpSpPr>
          <p:cNvPr id="14" name="グループ化 13"/>
          <p:cNvGrpSpPr/>
          <p:nvPr/>
        </p:nvGrpSpPr>
        <p:grpSpPr>
          <a:xfrm>
            <a:off x="0" y="3470498"/>
            <a:ext cx="4845050" cy="579355"/>
            <a:chOff x="0" y="1500013"/>
            <a:chExt cx="5003800" cy="579355"/>
          </a:xfrm>
        </p:grpSpPr>
        <p:sp>
          <p:nvSpPr>
            <p:cNvPr id="15" name="テキスト ボックス 14"/>
            <p:cNvSpPr txBox="1"/>
            <p:nvPr/>
          </p:nvSpPr>
          <p:spPr>
            <a:xfrm>
              <a:off x="0" y="1617703"/>
              <a:ext cx="5003800" cy="461665"/>
            </a:xfrm>
            <a:prstGeom prst="rect">
              <a:avLst/>
            </a:prstGeom>
            <a:noFill/>
          </p:spPr>
          <p:txBody>
            <a:bodyPr wrap="square" rtlCol="0">
              <a:spAutoFit/>
            </a:bodyPr>
            <a:lstStyle/>
            <a:p>
              <a:endParaRPr kumimoji="1" lang="en-US" altLang="ja-JP" sz="1200" dirty="0" smtClean="0"/>
            </a:p>
            <a:p>
              <a:r>
                <a:rPr kumimoji="1" lang="ja-JP" altLang="en-US" sz="1200" dirty="0" smtClean="0"/>
                <a:t>○令和６年度から</a:t>
              </a:r>
              <a:r>
                <a:rPr kumimoji="1" lang="en-US" altLang="ja-JP" sz="1200" dirty="0" smtClean="0">
                  <a:latin typeface="+mn-ea"/>
                </a:rPr>
                <a:t>11</a:t>
              </a:r>
              <a:r>
                <a:rPr kumimoji="1" lang="ja-JP" altLang="en-US" sz="1200" dirty="0" smtClean="0"/>
                <a:t>年度までの６年間</a:t>
              </a:r>
              <a:endParaRPr kumimoji="1" lang="ja-JP" altLang="en-US" sz="1200" dirty="0"/>
            </a:p>
          </p:txBody>
        </p:sp>
        <p:sp>
          <p:nvSpPr>
            <p:cNvPr id="16" name="テキスト ボックス 15"/>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第３節　計画の期間</a:t>
              </a:r>
              <a:endParaRPr kumimoji="1" lang="ja-JP" altLang="en-US" sz="1200" b="1" dirty="0"/>
            </a:p>
          </p:txBody>
        </p:sp>
      </p:grpSp>
      <p:grpSp>
        <p:nvGrpSpPr>
          <p:cNvPr id="17" name="グループ化 16"/>
          <p:cNvGrpSpPr/>
          <p:nvPr/>
        </p:nvGrpSpPr>
        <p:grpSpPr>
          <a:xfrm>
            <a:off x="0" y="4194398"/>
            <a:ext cx="4845050" cy="948687"/>
            <a:chOff x="0" y="1500013"/>
            <a:chExt cx="5003800" cy="948687"/>
          </a:xfrm>
        </p:grpSpPr>
        <p:sp>
          <p:nvSpPr>
            <p:cNvPr id="18" name="テキスト ボックス 17"/>
            <p:cNvSpPr txBox="1"/>
            <p:nvPr/>
          </p:nvSpPr>
          <p:spPr>
            <a:xfrm>
              <a:off x="0" y="1617703"/>
              <a:ext cx="5003800" cy="830997"/>
            </a:xfrm>
            <a:prstGeom prst="rect">
              <a:avLst/>
            </a:prstGeom>
            <a:noFill/>
          </p:spPr>
          <p:txBody>
            <a:bodyPr wrap="square" rtlCol="0">
              <a:spAutoFit/>
            </a:bodyPr>
            <a:lstStyle/>
            <a:p>
              <a:endParaRPr kumimoji="1" lang="en-US" altLang="ja-JP" sz="1200" dirty="0" smtClean="0"/>
            </a:p>
            <a:p>
              <a:r>
                <a:rPr kumimoji="1" lang="ja-JP" altLang="en-US" sz="1200" dirty="0" smtClean="0">
                  <a:latin typeface="+mn-ea"/>
                </a:rPr>
                <a:t>○第一次医療圏　</a:t>
              </a:r>
              <a:r>
                <a:rPr kumimoji="1" lang="en-US" altLang="ja-JP" sz="1200" dirty="0" smtClean="0">
                  <a:latin typeface="+mn-ea"/>
                </a:rPr>
                <a:t>179</a:t>
              </a:r>
              <a:r>
                <a:rPr kumimoji="1" lang="ja-JP" altLang="en-US" sz="1200" dirty="0" smtClean="0">
                  <a:latin typeface="+mn-ea"/>
                </a:rPr>
                <a:t>圏域</a:t>
              </a:r>
              <a:endParaRPr kumimoji="1" lang="en-US" altLang="ja-JP" sz="1200" dirty="0" smtClean="0">
                <a:latin typeface="+mn-ea"/>
              </a:endParaRPr>
            </a:p>
            <a:p>
              <a:r>
                <a:rPr kumimoji="1" lang="ja-JP" altLang="en-US" sz="1200" dirty="0" smtClean="0">
                  <a:latin typeface="+mn-ea"/>
                </a:rPr>
                <a:t>○第二次医療圏　</a:t>
              </a:r>
              <a:r>
                <a:rPr kumimoji="1" lang="en-US" altLang="ja-JP" sz="1200" dirty="0" smtClean="0">
                  <a:latin typeface="+mn-ea"/>
                </a:rPr>
                <a:t>21</a:t>
              </a:r>
              <a:r>
                <a:rPr kumimoji="1" lang="ja-JP" altLang="en-US" sz="1200" dirty="0" smtClean="0">
                  <a:latin typeface="+mn-ea"/>
                </a:rPr>
                <a:t>圏域</a:t>
              </a:r>
              <a:endParaRPr kumimoji="1" lang="en-US" altLang="ja-JP" sz="1200" dirty="0" smtClean="0">
                <a:latin typeface="+mn-ea"/>
              </a:endParaRPr>
            </a:p>
            <a:p>
              <a:r>
                <a:rPr kumimoji="1" lang="ja-JP" altLang="en-US" sz="1200" dirty="0" smtClean="0">
                  <a:latin typeface="+mn-ea"/>
                </a:rPr>
                <a:t>○第三次医療圏　６圏域</a:t>
              </a:r>
              <a:endParaRPr kumimoji="1" lang="ja-JP" altLang="en-US" sz="1200" dirty="0">
                <a:latin typeface="+mn-ea"/>
              </a:endParaRPr>
            </a:p>
          </p:txBody>
        </p:sp>
        <p:sp>
          <p:nvSpPr>
            <p:cNvPr id="19" name="テキスト ボックス 18"/>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第４節　計画の圏域</a:t>
              </a:r>
              <a:endParaRPr kumimoji="1" lang="ja-JP" altLang="en-US" sz="1200" b="1" dirty="0"/>
            </a:p>
          </p:txBody>
        </p:sp>
      </p:grpSp>
      <p:grpSp>
        <p:nvGrpSpPr>
          <p:cNvPr id="20" name="グループ化 19"/>
          <p:cNvGrpSpPr/>
          <p:nvPr/>
        </p:nvGrpSpPr>
        <p:grpSpPr>
          <a:xfrm>
            <a:off x="0" y="5229448"/>
            <a:ext cx="4845050" cy="1318019"/>
            <a:chOff x="0" y="1500013"/>
            <a:chExt cx="5003800" cy="1318019"/>
          </a:xfrm>
        </p:grpSpPr>
        <p:sp>
          <p:nvSpPr>
            <p:cNvPr id="21" name="テキスト ボックス 20"/>
            <p:cNvSpPr txBox="1"/>
            <p:nvPr/>
          </p:nvSpPr>
          <p:spPr>
            <a:xfrm>
              <a:off x="0" y="1617703"/>
              <a:ext cx="5003800" cy="1200329"/>
            </a:xfrm>
            <a:prstGeom prst="rect">
              <a:avLst/>
            </a:prstGeom>
            <a:noFill/>
          </p:spPr>
          <p:txBody>
            <a:bodyPr wrap="square" rtlCol="0">
              <a:spAutoFit/>
            </a:bodyPr>
            <a:lstStyle/>
            <a:p>
              <a:endParaRPr kumimoji="1" lang="en-US" altLang="ja-JP" sz="1200" dirty="0" smtClean="0"/>
            </a:p>
            <a:p>
              <a:r>
                <a:rPr kumimoji="1" lang="ja-JP" altLang="en-US" sz="1200" b="1" dirty="0" smtClean="0">
                  <a:latin typeface="+mn-ea"/>
                </a:rPr>
                <a:t>＜病床区分＞　　　　　　　  ＜全道計＞</a:t>
              </a:r>
              <a:endParaRPr kumimoji="1" lang="en-US" altLang="ja-JP" sz="1200" b="1" dirty="0" smtClean="0">
                <a:latin typeface="+mn-ea"/>
              </a:endParaRPr>
            </a:p>
            <a:p>
              <a:r>
                <a:rPr kumimoji="1" lang="ja-JP" altLang="en-US" sz="1200" dirty="0" smtClean="0">
                  <a:latin typeface="+mn-ea"/>
                </a:rPr>
                <a:t>○療養病床及び一般病床　　　</a:t>
              </a:r>
              <a:r>
                <a:rPr kumimoji="1" lang="en-US" altLang="ja-JP" sz="1200" dirty="0" smtClean="0">
                  <a:latin typeface="+mn-ea"/>
                </a:rPr>
                <a:t>51,991</a:t>
              </a:r>
              <a:r>
                <a:rPr kumimoji="1" lang="ja-JP" altLang="en-US" sz="1200" dirty="0" smtClean="0">
                  <a:latin typeface="+mn-ea"/>
                </a:rPr>
                <a:t>床</a:t>
              </a:r>
              <a:endParaRPr kumimoji="1" lang="en-US" altLang="ja-JP" sz="1200" dirty="0" smtClean="0">
                <a:latin typeface="+mn-ea"/>
              </a:endParaRPr>
            </a:p>
            <a:p>
              <a:r>
                <a:rPr kumimoji="1" lang="ja-JP" altLang="en-US" sz="1200" dirty="0" smtClean="0">
                  <a:latin typeface="+mn-ea"/>
                </a:rPr>
                <a:t>○精神病床　　　　　　　　　</a:t>
              </a:r>
              <a:r>
                <a:rPr kumimoji="1" lang="en-US" altLang="ja-JP" sz="1200" dirty="0" smtClean="0">
                  <a:latin typeface="+mn-ea"/>
                </a:rPr>
                <a:t>15,351</a:t>
              </a:r>
              <a:r>
                <a:rPr kumimoji="1" lang="ja-JP" altLang="en-US" sz="1200" dirty="0" smtClean="0">
                  <a:latin typeface="+mn-ea"/>
                </a:rPr>
                <a:t>床</a:t>
              </a:r>
              <a:endParaRPr kumimoji="1" lang="en-US" altLang="ja-JP" sz="1200" dirty="0" smtClean="0">
                <a:latin typeface="+mn-ea"/>
              </a:endParaRPr>
            </a:p>
            <a:p>
              <a:r>
                <a:rPr kumimoji="1" lang="ja-JP" altLang="en-US" sz="1200" dirty="0" smtClean="0">
                  <a:latin typeface="+mn-ea"/>
                </a:rPr>
                <a:t>○結核病床　　　　　　　　　　　</a:t>
              </a:r>
              <a:r>
                <a:rPr kumimoji="1" lang="en-US" altLang="ja-JP" sz="1200" dirty="0" smtClean="0">
                  <a:latin typeface="+mn-ea"/>
                </a:rPr>
                <a:t>46</a:t>
              </a:r>
              <a:r>
                <a:rPr kumimoji="1" lang="ja-JP" altLang="en-US" sz="1200" dirty="0" smtClean="0">
                  <a:latin typeface="+mn-ea"/>
                </a:rPr>
                <a:t>床</a:t>
              </a:r>
              <a:endParaRPr kumimoji="1" lang="en-US" altLang="ja-JP" sz="1200" dirty="0" smtClean="0">
                <a:latin typeface="+mn-ea"/>
              </a:endParaRPr>
            </a:p>
            <a:p>
              <a:r>
                <a:rPr kumimoji="1" lang="ja-JP" altLang="en-US" sz="1200" dirty="0" smtClean="0">
                  <a:latin typeface="+mn-ea"/>
                </a:rPr>
                <a:t>○感染症病床　　　　　　　　　　</a:t>
              </a:r>
              <a:r>
                <a:rPr kumimoji="1" lang="en-US" altLang="ja-JP" sz="1200" dirty="0" smtClean="0">
                  <a:latin typeface="+mn-ea"/>
                </a:rPr>
                <a:t>98</a:t>
              </a:r>
              <a:r>
                <a:rPr kumimoji="1" lang="ja-JP" altLang="en-US" sz="1200" dirty="0" smtClean="0">
                  <a:latin typeface="+mn-ea"/>
                </a:rPr>
                <a:t>床</a:t>
              </a:r>
              <a:endParaRPr kumimoji="1" lang="ja-JP" altLang="en-US" sz="1200" dirty="0">
                <a:latin typeface="+mn-ea"/>
              </a:endParaRPr>
            </a:p>
          </p:txBody>
        </p:sp>
        <p:sp>
          <p:nvSpPr>
            <p:cNvPr id="22" name="テキスト ボックス 21"/>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第５節　基準病床数</a:t>
              </a:r>
              <a:endParaRPr kumimoji="1" lang="ja-JP" altLang="en-US" sz="1200" b="1" dirty="0"/>
            </a:p>
          </p:txBody>
        </p:sp>
      </p:grpSp>
      <p:sp>
        <p:nvSpPr>
          <p:cNvPr id="23" name="テキスト ボックス 22"/>
          <p:cNvSpPr txBox="1"/>
          <p:nvPr/>
        </p:nvSpPr>
        <p:spPr>
          <a:xfrm>
            <a:off x="4953000" y="502376"/>
            <a:ext cx="4952998" cy="646331"/>
          </a:xfrm>
          <a:prstGeom prst="rect">
            <a:avLst/>
          </a:prstGeom>
          <a:noFill/>
        </p:spPr>
        <p:txBody>
          <a:bodyPr wrap="square" rtlCol="0">
            <a:spAutoFit/>
          </a:bodyPr>
          <a:lstStyle/>
          <a:p>
            <a:endParaRPr kumimoji="1" lang="en-US" altLang="ja-JP" sz="1200" dirty="0" smtClean="0"/>
          </a:p>
          <a:p>
            <a:r>
              <a:rPr kumimoji="1" lang="ja-JP" altLang="en-US" sz="1200" dirty="0" smtClean="0"/>
              <a:t>○地勢と交通、人口の推移、患者の受療動向、医療提供施設の状況、</a:t>
            </a:r>
            <a:endParaRPr kumimoji="1" lang="en-US" altLang="ja-JP" sz="1200" dirty="0" smtClean="0"/>
          </a:p>
          <a:p>
            <a:r>
              <a:rPr kumimoji="1" lang="ja-JP" altLang="en-US" sz="1200" dirty="0" smtClean="0"/>
              <a:t>　医療従事者の年次推移など</a:t>
            </a:r>
            <a:endParaRPr kumimoji="1" lang="ja-JP" altLang="en-US" sz="1200" dirty="0"/>
          </a:p>
        </p:txBody>
      </p:sp>
      <p:sp>
        <p:nvSpPr>
          <p:cNvPr id="26" name="テキスト ボックス 25"/>
          <p:cNvSpPr txBox="1"/>
          <p:nvPr/>
        </p:nvSpPr>
        <p:spPr>
          <a:xfrm>
            <a:off x="4937124" y="1892177"/>
            <a:ext cx="4968875" cy="2492990"/>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趣旨等</a:t>
            </a:r>
            <a:endParaRPr kumimoji="1" lang="en-US" altLang="ja-JP" sz="1200" b="1" dirty="0" smtClean="0"/>
          </a:p>
          <a:p>
            <a:r>
              <a:rPr kumimoji="1" lang="ja-JP" altLang="en-US" sz="1200" b="1" dirty="0" smtClean="0"/>
              <a:t>第２節　がんの医療連携体制</a:t>
            </a:r>
            <a:endParaRPr kumimoji="1" lang="en-US" altLang="ja-JP" sz="1200" b="1" dirty="0" smtClean="0"/>
          </a:p>
          <a:p>
            <a:r>
              <a:rPr kumimoji="1" lang="ja-JP" altLang="en-US" sz="1200" b="1" dirty="0" smtClean="0"/>
              <a:t>第３節　脳卒中の医療連携体制</a:t>
            </a:r>
            <a:endParaRPr kumimoji="1" lang="en-US" altLang="ja-JP" sz="1200" b="1" dirty="0" smtClean="0"/>
          </a:p>
          <a:p>
            <a:r>
              <a:rPr kumimoji="1" lang="ja-JP" altLang="en-US" sz="1200" b="1" dirty="0" smtClean="0"/>
              <a:t>第４節　心筋梗塞等の心血管疾患の医療連携体制</a:t>
            </a:r>
            <a:endParaRPr kumimoji="1" lang="en-US" altLang="ja-JP" sz="1200" b="1" dirty="0" smtClean="0"/>
          </a:p>
          <a:p>
            <a:r>
              <a:rPr kumimoji="1" lang="ja-JP" altLang="en-US" sz="1200" b="1" dirty="0" smtClean="0"/>
              <a:t>第５節　糖尿病の医療連携体制</a:t>
            </a:r>
            <a:endParaRPr kumimoji="1" lang="en-US" altLang="ja-JP" sz="1200" b="1" dirty="0" smtClean="0"/>
          </a:p>
          <a:p>
            <a:r>
              <a:rPr kumimoji="1" lang="ja-JP" altLang="en-US" sz="1200" b="1" dirty="0" smtClean="0"/>
              <a:t>第６節　精神疾患の医療連携体制</a:t>
            </a:r>
            <a:endParaRPr kumimoji="1" lang="en-US" altLang="ja-JP" sz="1200" b="1" dirty="0" smtClean="0"/>
          </a:p>
          <a:p>
            <a:r>
              <a:rPr kumimoji="1" lang="ja-JP" altLang="en-US" sz="1200" b="1" dirty="0" smtClean="0"/>
              <a:t>第７節　救急医療体制</a:t>
            </a:r>
            <a:endParaRPr kumimoji="1" lang="en-US" altLang="ja-JP" sz="1200" b="1" dirty="0" smtClean="0"/>
          </a:p>
          <a:p>
            <a:r>
              <a:rPr kumimoji="1" lang="ja-JP" altLang="en-US" sz="1200" b="1" dirty="0" smtClean="0"/>
              <a:t>第８節　災害医療体制</a:t>
            </a:r>
            <a:endParaRPr kumimoji="1" lang="en-US" altLang="ja-JP" sz="1200" b="1" dirty="0" smtClean="0"/>
          </a:p>
          <a:p>
            <a:r>
              <a:rPr kumimoji="1" lang="ja-JP" altLang="en-US" sz="1200" b="1" dirty="0" smtClean="0"/>
              <a:t>第９節　新興感染症発生・まん延時における医療体制　</a:t>
            </a:r>
            <a:r>
              <a:rPr kumimoji="1" lang="ja-JP" altLang="en-US" sz="1200" b="1" dirty="0">
                <a:latin typeface="+mn-ea"/>
              </a:rPr>
              <a:t> ＊新規</a:t>
            </a:r>
            <a:endParaRPr kumimoji="1" lang="en-US" altLang="ja-JP" sz="1200" b="1" dirty="0" smtClean="0"/>
          </a:p>
          <a:p>
            <a:r>
              <a:rPr kumimoji="1" lang="ja-JP" altLang="en-US" sz="1200" b="1" dirty="0" smtClean="0">
                <a:latin typeface="+mn-ea"/>
              </a:rPr>
              <a:t>第</a:t>
            </a:r>
            <a:r>
              <a:rPr kumimoji="1" lang="en-US" altLang="ja-JP" sz="1200" b="1" dirty="0" smtClean="0">
                <a:latin typeface="+mn-ea"/>
              </a:rPr>
              <a:t>10</a:t>
            </a:r>
            <a:r>
              <a:rPr kumimoji="1" lang="ja-JP" altLang="en-US" sz="1200" b="1" dirty="0" smtClean="0">
                <a:latin typeface="+mn-ea"/>
              </a:rPr>
              <a:t>節　へき地医療体制</a:t>
            </a:r>
            <a:endParaRPr kumimoji="1" lang="en-US" altLang="ja-JP" sz="1200" b="1" dirty="0" smtClean="0">
              <a:latin typeface="+mn-ea"/>
            </a:endParaRPr>
          </a:p>
          <a:p>
            <a:r>
              <a:rPr kumimoji="1" lang="ja-JP" altLang="en-US" sz="1200" b="1" dirty="0" smtClean="0">
                <a:latin typeface="+mn-ea"/>
              </a:rPr>
              <a:t>第</a:t>
            </a:r>
            <a:r>
              <a:rPr kumimoji="1" lang="en-US" altLang="ja-JP" sz="1200" b="1" dirty="0" smtClean="0">
                <a:latin typeface="+mn-ea"/>
              </a:rPr>
              <a:t>11</a:t>
            </a:r>
            <a:r>
              <a:rPr kumimoji="1" lang="ja-JP" altLang="en-US" sz="1200" b="1" dirty="0" smtClean="0">
                <a:latin typeface="+mn-ea"/>
              </a:rPr>
              <a:t>節　周産期医療体制</a:t>
            </a:r>
            <a:endParaRPr kumimoji="1" lang="en-US" altLang="ja-JP" sz="1200" b="1" dirty="0" smtClean="0">
              <a:latin typeface="+mn-ea"/>
            </a:endParaRPr>
          </a:p>
          <a:p>
            <a:r>
              <a:rPr kumimoji="1" lang="ja-JP" altLang="en-US" sz="1200" b="1" dirty="0" smtClean="0">
                <a:latin typeface="+mn-ea"/>
              </a:rPr>
              <a:t>第</a:t>
            </a:r>
            <a:r>
              <a:rPr kumimoji="1" lang="en-US" altLang="ja-JP" sz="1200" b="1" dirty="0" smtClean="0">
                <a:latin typeface="+mn-ea"/>
              </a:rPr>
              <a:t>12</a:t>
            </a:r>
            <a:r>
              <a:rPr kumimoji="1" lang="ja-JP" altLang="en-US" sz="1200" b="1" dirty="0" smtClean="0">
                <a:latin typeface="+mn-ea"/>
              </a:rPr>
              <a:t>節　小児医療体制</a:t>
            </a:r>
            <a:endParaRPr kumimoji="1" lang="en-US" altLang="ja-JP" sz="1200" b="1" dirty="0" smtClean="0">
              <a:latin typeface="+mn-ea"/>
            </a:endParaRPr>
          </a:p>
          <a:p>
            <a:r>
              <a:rPr kumimoji="1" lang="ja-JP" altLang="en-US" sz="1200" b="1" dirty="0" smtClean="0">
                <a:latin typeface="+mn-ea"/>
              </a:rPr>
              <a:t>第</a:t>
            </a:r>
            <a:r>
              <a:rPr kumimoji="1" lang="en-US" altLang="ja-JP" sz="1200" b="1" dirty="0" smtClean="0">
                <a:latin typeface="+mn-ea"/>
              </a:rPr>
              <a:t>13</a:t>
            </a:r>
            <a:r>
              <a:rPr kumimoji="1" lang="ja-JP" altLang="en-US" sz="1200" b="1" dirty="0" smtClean="0">
                <a:latin typeface="+mn-ea"/>
              </a:rPr>
              <a:t>節　在宅医療</a:t>
            </a:r>
            <a:endParaRPr kumimoji="1" lang="ja-JP" altLang="en-US" sz="1200" b="1" dirty="0">
              <a:latin typeface="+mn-ea"/>
            </a:endParaRPr>
          </a:p>
        </p:txBody>
      </p:sp>
      <p:sp>
        <p:nvSpPr>
          <p:cNvPr id="24" name="正方形/長方形 23"/>
          <p:cNvSpPr/>
          <p:nvPr/>
        </p:nvSpPr>
        <p:spPr>
          <a:xfrm>
            <a:off x="16233" y="389688"/>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53359" y="389688"/>
            <a:ext cx="4952639"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a:t>
            </a:fld>
            <a:endParaRPr kumimoji="1" lang="ja-JP" altLang="en-US" dirty="0"/>
          </a:p>
        </p:txBody>
      </p:sp>
    </p:spTree>
    <p:extLst>
      <p:ext uri="{BB962C8B-B14F-4D97-AF65-F5344CB8AC3E}">
        <p14:creationId xmlns:p14="http://schemas.microsoft.com/office/powerpoint/2010/main" val="282431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次期「北海道医療計画（素案）」の構成</a:t>
            </a:r>
            <a:endParaRPr kumimoji="1" lang="ja-JP" altLang="en-US" b="1" dirty="0">
              <a:solidFill>
                <a:schemeClr val="bg1"/>
              </a:solidFill>
            </a:endParaRPr>
          </a:p>
        </p:txBody>
      </p:sp>
      <p:sp>
        <p:nvSpPr>
          <p:cNvPr id="6" name="テキスト ボックス 5"/>
          <p:cNvSpPr txBox="1"/>
          <p:nvPr/>
        </p:nvSpPr>
        <p:spPr>
          <a:xfrm>
            <a:off x="4953000" y="389688"/>
            <a:ext cx="49530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第８章　外来医療に係る医療提供体制の確保　</a:t>
            </a:r>
            <a:endParaRPr kumimoji="1" lang="ja-JP" altLang="en-US" sz="1200" b="1" dirty="0">
              <a:solidFill>
                <a:schemeClr val="bg1"/>
              </a:solidFill>
            </a:endParaRPr>
          </a:p>
        </p:txBody>
      </p:sp>
      <p:sp>
        <p:nvSpPr>
          <p:cNvPr id="8" name="テキスト ボックス 7"/>
          <p:cNvSpPr txBox="1"/>
          <p:nvPr/>
        </p:nvSpPr>
        <p:spPr>
          <a:xfrm>
            <a:off x="4953359" y="3553971"/>
            <a:ext cx="4952642"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a:t>
            </a:r>
            <a:r>
              <a:rPr kumimoji="1" lang="en-US" altLang="ja-JP" sz="1200" b="1" dirty="0" smtClean="0">
                <a:solidFill>
                  <a:schemeClr val="bg1"/>
                </a:solidFill>
                <a:latin typeface="+mn-ea"/>
              </a:rPr>
              <a:t>10</a:t>
            </a:r>
            <a:r>
              <a:rPr kumimoji="1" lang="ja-JP" altLang="en-US" sz="1200" b="1" dirty="0" smtClean="0">
                <a:solidFill>
                  <a:schemeClr val="bg1"/>
                </a:solidFill>
              </a:rPr>
              <a:t>章　別表（医療機関一覧）</a:t>
            </a:r>
            <a:endParaRPr kumimoji="1" lang="ja-JP" altLang="en-US" sz="1200" b="1" dirty="0">
              <a:solidFill>
                <a:schemeClr val="bg1"/>
              </a:solidFill>
            </a:endParaRPr>
          </a:p>
        </p:txBody>
      </p:sp>
      <p:sp>
        <p:nvSpPr>
          <p:cNvPr id="9" name="テキスト ボックス 8"/>
          <p:cNvSpPr txBox="1"/>
          <p:nvPr/>
        </p:nvSpPr>
        <p:spPr>
          <a:xfrm>
            <a:off x="16233" y="396665"/>
            <a:ext cx="482881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第５章　医療の安全確保と医療サービスの向上</a:t>
            </a:r>
            <a:endParaRPr kumimoji="1" lang="ja-JP" altLang="en-US" sz="1200" b="1" dirty="0">
              <a:solidFill>
                <a:schemeClr val="bg1"/>
              </a:solidFill>
            </a:endParaRPr>
          </a:p>
        </p:txBody>
      </p:sp>
      <p:sp>
        <p:nvSpPr>
          <p:cNvPr id="10" name="テキスト ボックス 9"/>
          <p:cNvSpPr txBox="1"/>
          <p:nvPr/>
        </p:nvSpPr>
        <p:spPr>
          <a:xfrm>
            <a:off x="0" y="687043"/>
            <a:ext cx="4845050" cy="120032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医療安全対策</a:t>
            </a:r>
            <a:endParaRPr kumimoji="1" lang="en-US" altLang="ja-JP" sz="1200" b="1" dirty="0" smtClean="0"/>
          </a:p>
          <a:p>
            <a:r>
              <a:rPr kumimoji="1" lang="ja-JP" altLang="en-US" sz="1200" b="1" dirty="0" smtClean="0"/>
              <a:t>第２節　医療情報の提供</a:t>
            </a:r>
            <a:endParaRPr kumimoji="1" lang="en-US" altLang="ja-JP" sz="1200" b="1" dirty="0" smtClean="0"/>
          </a:p>
          <a:p>
            <a:r>
              <a:rPr kumimoji="1" lang="ja-JP" altLang="en-US" sz="1200" b="1" dirty="0" smtClean="0"/>
              <a:t>第３節　医療機関相互の役割分担と広域連携の推進</a:t>
            </a:r>
            <a:endParaRPr kumimoji="1" lang="en-US" altLang="ja-JP" sz="1200" b="1" dirty="0" smtClean="0"/>
          </a:p>
          <a:p>
            <a:r>
              <a:rPr kumimoji="1" lang="ja-JP" altLang="en-US" sz="1200" b="1" dirty="0" smtClean="0"/>
              <a:t>第４節　医療に関する情報化の推進</a:t>
            </a:r>
            <a:endParaRPr kumimoji="1" lang="en-US" altLang="ja-JP" sz="1200" b="1" dirty="0" smtClean="0"/>
          </a:p>
          <a:p>
            <a:r>
              <a:rPr kumimoji="1" lang="ja-JP" altLang="en-US" sz="1200" b="1" dirty="0" smtClean="0"/>
              <a:t>第５節　医薬品の適正使用の推進と供給体制の整備</a:t>
            </a:r>
            <a:endParaRPr kumimoji="1" lang="en-US" altLang="ja-JP" sz="1200" b="1" dirty="0" smtClean="0"/>
          </a:p>
          <a:p>
            <a:r>
              <a:rPr kumimoji="1" lang="ja-JP" altLang="en-US" sz="1200" b="1" dirty="0" smtClean="0"/>
              <a:t>第６節　血液確保対策</a:t>
            </a:r>
            <a:endParaRPr kumimoji="1" lang="ja-JP" altLang="en-US" sz="1200" b="1" dirty="0"/>
          </a:p>
        </p:txBody>
      </p:sp>
      <p:sp>
        <p:nvSpPr>
          <p:cNvPr id="26" name="テキスト ボックス 25"/>
          <p:cNvSpPr txBox="1"/>
          <p:nvPr/>
        </p:nvSpPr>
        <p:spPr>
          <a:xfrm>
            <a:off x="4937124" y="679327"/>
            <a:ext cx="4968875" cy="120032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基本的事項</a:t>
            </a:r>
            <a:endParaRPr kumimoji="1" lang="en-US" altLang="ja-JP" sz="1200" b="1" dirty="0" smtClean="0"/>
          </a:p>
          <a:p>
            <a:r>
              <a:rPr kumimoji="1" lang="ja-JP" altLang="en-US" sz="1200" b="1" dirty="0" smtClean="0"/>
              <a:t>第２節　患者及び病院等の状況</a:t>
            </a:r>
            <a:endParaRPr kumimoji="1" lang="en-US" altLang="ja-JP" sz="1200" b="1" dirty="0" smtClean="0"/>
          </a:p>
          <a:p>
            <a:r>
              <a:rPr kumimoji="1" lang="ja-JP" altLang="en-US" sz="1200" b="1" dirty="0" smtClean="0"/>
              <a:t>第３節　外来医師偏在指標の算定</a:t>
            </a:r>
            <a:endParaRPr kumimoji="1" lang="en-US" altLang="ja-JP" sz="1200" b="1" dirty="0" smtClean="0"/>
          </a:p>
          <a:p>
            <a:r>
              <a:rPr kumimoji="1" lang="ja-JP" altLang="en-US" sz="1200" b="1" dirty="0" smtClean="0"/>
              <a:t>第４節　医療機器の配置状況に関する指標の算定</a:t>
            </a:r>
            <a:endParaRPr kumimoji="1" lang="en-US" altLang="ja-JP" sz="1200" b="1" dirty="0" smtClean="0"/>
          </a:p>
          <a:p>
            <a:r>
              <a:rPr kumimoji="1" lang="ja-JP" altLang="en-US" sz="1200" b="1" dirty="0" smtClean="0"/>
              <a:t>第５節　必要な施策</a:t>
            </a:r>
            <a:endParaRPr kumimoji="1" lang="en-US" altLang="ja-JP" sz="1200" b="1" dirty="0" smtClean="0"/>
          </a:p>
          <a:p>
            <a:r>
              <a:rPr kumimoji="1" lang="ja-JP" altLang="en-US" sz="1200" b="1" dirty="0" smtClean="0"/>
              <a:t>第６節　計画の推進</a:t>
            </a:r>
            <a:endParaRPr kumimoji="1" lang="en-US" altLang="ja-JP" sz="1200" b="1" dirty="0" smtClean="0"/>
          </a:p>
        </p:txBody>
      </p:sp>
      <p:sp>
        <p:nvSpPr>
          <p:cNvPr id="24" name="正方形/長方形 23"/>
          <p:cNvSpPr/>
          <p:nvPr/>
        </p:nvSpPr>
        <p:spPr>
          <a:xfrm>
            <a:off x="16233" y="389688"/>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47009" y="389688"/>
            <a:ext cx="4952639"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6233" y="2241467"/>
            <a:ext cx="482881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第６章　医師の確保</a:t>
            </a:r>
            <a:endParaRPr kumimoji="1" lang="ja-JP" altLang="en-US" sz="1200" b="1" dirty="0">
              <a:solidFill>
                <a:schemeClr val="bg1"/>
              </a:solidFill>
            </a:endParaRPr>
          </a:p>
        </p:txBody>
      </p:sp>
      <p:sp>
        <p:nvSpPr>
          <p:cNvPr id="30" name="テキスト ボックス 29"/>
          <p:cNvSpPr txBox="1"/>
          <p:nvPr/>
        </p:nvSpPr>
        <p:spPr>
          <a:xfrm>
            <a:off x="44450" y="2530241"/>
            <a:ext cx="4794250" cy="1754326"/>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基本的事項</a:t>
            </a:r>
            <a:endParaRPr kumimoji="1" lang="en-US" altLang="ja-JP" sz="1200" b="1" dirty="0" smtClean="0"/>
          </a:p>
          <a:p>
            <a:r>
              <a:rPr kumimoji="1" lang="ja-JP" altLang="en-US" sz="1200" b="1" dirty="0" smtClean="0"/>
              <a:t>第２節　北海道の医師数等の現状</a:t>
            </a:r>
            <a:endParaRPr kumimoji="1" lang="en-US" altLang="ja-JP" sz="1200" b="1" dirty="0" smtClean="0"/>
          </a:p>
          <a:p>
            <a:r>
              <a:rPr kumimoji="1" lang="ja-JP" altLang="en-US" sz="1200" b="1" dirty="0" smtClean="0"/>
              <a:t>第３節　医師偏在指標</a:t>
            </a:r>
            <a:endParaRPr kumimoji="1" lang="en-US" altLang="ja-JP" sz="1200" b="1" dirty="0" smtClean="0"/>
          </a:p>
          <a:p>
            <a:r>
              <a:rPr kumimoji="1" lang="ja-JP" altLang="en-US" sz="1200" b="1" dirty="0" smtClean="0"/>
              <a:t>第４節　計画の効果の測定と評価</a:t>
            </a:r>
            <a:endParaRPr kumimoji="1" lang="en-US" altLang="ja-JP" sz="1200" b="1" dirty="0" smtClean="0"/>
          </a:p>
          <a:p>
            <a:r>
              <a:rPr kumimoji="1" lang="ja-JP" altLang="en-US" sz="1200" b="1" dirty="0" smtClean="0"/>
              <a:t>第５節　医師確保の方針</a:t>
            </a:r>
            <a:endParaRPr kumimoji="1" lang="en-US" altLang="ja-JP" sz="1200" b="1" dirty="0" smtClean="0"/>
          </a:p>
          <a:p>
            <a:r>
              <a:rPr kumimoji="1" lang="ja-JP" altLang="en-US" sz="1200" b="1" dirty="0" smtClean="0"/>
              <a:t>第６節　目標医師数</a:t>
            </a:r>
            <a:endParaRPr kumimoji="1" lang="en-US" altLang="ja-JP" sz="1200" b="1" dirty="0" smtClean="0"/>
          </a:p>
          <a:p>
            <a:r>
              <a:rPr kumimoji="1" lang="ja-JP" altLang="en-US" sz="1200" b="1" dirty="0" smtClean="0"/>
              <a:t>第７節　目標医師数を達成するために必要な施策</a:t>
            </a:r>
            <a:endParaRPr kumimoji="1" lang="en-US" altLang="ja-JP" sz="1200" b="1" dirty="0" smtClean="0"/>
          </a:p>
          <a:p>
            <a:r>
              <a:rPr kumimoji="1" lang="ja-JP" altLang="en-US" sz="1200" b="1" dirty="0" smtClean="0"/>
              <a:t>第８節　産科における対策</a:t>
            </a:r>
            <a:endParaRPr kumimoji="1" lang="en-US" altLang="ja-JP" sz="1200" b="1" dirty="0" smtClean="0"/>
          </a:p>
          <a:p>
            <a:r>
              <a:rPr kumimoji="1" lang="ja-JP" altLang="en-US" sz="1200" b="1" dirty="0" smtClean="0"/>
              <a:t>第９節　小児科における対策　</a:t>
            </a:r>
            <a:endParaRPr kumimoji="1" lang="ja-JP" altLang="en-US" sz="1200" b="1" dirty="0"/>
          </a:p>
        </p:txBody>
      </p:sp>
      <p:sp>
        <p:nvSpPr>
          <p:cNvPr id="31" name="テキスト ボックス 30"/>
          <p:cNvSpPr txBox="1"/>
          <p:nvPr/>
        </p:nvSpPr>
        <p:spPr>
          <a:xfrm>
            <a:off x="16233" y="4712984"/>
            <a:ext cx="482881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第７章　医療従事者（医師を除く）の確保</a:t>
            </a:r>
            <a:endParaRPr kumimoji="1" lang="ja-JP" altLang="en-US" sz="1200" b="1" dirty="0">
              <a:solidFill>
                <a:schemeClr val="bg1"/>
              </a:solidFill>
            </a:endParaRPr>
          </a:p>
        </p:txBody>
      </p:sp>
      <p:sp>
        <p:nvSpPr>
          <p:cNvPr id="32" name="テキスト ボックス 31"/>
          <p:cNvSpPr txBox="1"/>
          <p:nvPr/>
        </p:nvSpPr>
        <p:spPr>
          <a:xfrm>
            <a:off x="32467" y="4989983"/>
            <a:ext cx="4812584" cy="120032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趣旨</a:t>
            </a:r>
            <a:endParaRPr kumimoji="1" lang="en-US" altLang="ja-JP" sz="1200" b="1" dirty="0" smtClean="0"/>
          </a:p>
          <a:p>
            <a:r>
              <a:rPr kumimoji="1" lang="ja-JP" altLang="en-US" sz="1200" b="1" dirty="0" smtClean="0"/>
              <a:t>第２節　歯科医師及び歯科衛生士等</a:t>
            </a:r>
            <a:endParaRPr kumimoji="1" lang="en-US" altLang="ja-JP" sz="1200" b="1" dirty="0" smtClean="0"/>
          </a:p>
          <a:p>
            <a:r>
              <a:rPr kumimoji="1" lang="ja-JP" altLang="en-US" sz="1200" b="1" dirty="0" smtClean="0"/>
              <a:t>第３節　薬剤師</a:t>
            </a:r>
            <a:endParaRPr kumimoji="1" lang="en-US" altLang="ja-JP" sz="1200" b="1" dirty="0" smtClean="0"/>
          </a:p>
          <a:p>
            <a:r>
              <a:rPr kumimoji="1" lang="ja-JP" altLang="en-US" sz="1200" b="1" dirty="0" smtClean="0"/>
              <a:t>第４節　看護職員</a:t>
            </a:r>
            <a:endParaRPr kumimoji="1" lang="en-US" altLang="ja-JP" sz="1200" b="1" dirty="0" smtClean="0"/>
          </a:p>
          <a:p>
            <a:r>
              <a:rPr kumimoji="1" lang="ja-JP" altLang="en-US" sz="1200" b="1" dirty="0" smtClean="0"/>
              <a:t>第５節　その他医療従事者</a:t>
            </a:r>
            <a:endParaRPr kumimoji="1" lang="en-US" altLang="ja-JP" sz="1200" b="1" dirty="0" smtClean="0"/>
          </a:p>
          <a:p>
            <a:r>
              <a:rPr kumimoji="1" lang="ja-JP" altLang="en-US" sz="1200" b="1" dirty="0" smtClean="0"/>
              <a:t>第６節　医療従事者の勤務環境改善</a:t>
            </a:r>
            <a:endParaRPr kumimoji="1" lang="en-US" altLang="ja-JP" sz="1200" b="1" dirty="0" smtClean="0"/>
          </a:p>
        </p:txBody>
      </p:sp>
      <p:sp>
        <p:nvSpPr>
          <p:cNvPr id="33" name="テキスト ボックス 32"/>
          <p:cNvSpPr txBox="1"/>
          <p:nvPr/>
        </p:nvSpPr>
        <p:spPr>
          <a:xfrm>
            <a:off x="4953000" y="2228767"/>
            <a:ext cx="49530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第９章　計画の推進と評価　</a:t>
            </a:r>
            <a:endParaRPr kumimoji="1" lang="ja-JP" altLang="en-US" sz="1200" b="1" dirty="0">
              <a:solidFill>
                <a:schemeClr val="bg1"/>
              </a:solidFill>
            </a:endParaRPr>
          </a:p>
        </p:txBody>
      </p:sp>
      <p:sp>
        <p:nvSpPr>
          <p:cNvPr id="34" name="テキスト ボックス 33"/>
          <p:cNvSpPr txBox="1"/>
          <p:nvPr/>
        </p:nvSpPr>
        <p:spPr>
          <a:xfrm>
            <a:off x="4978400" y="2518406"/>
            <a:ext cx="4908549" cy="646331"/>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計画の周知と医療機能情報の公表</a:t>
            </a:r>
            <a:endParaRPr kumimoji="1" lang="en-US" altLang="ja-JP" sz="1200" b="1" dirty="0" smtClean="0"/>
          </a:p>
          <a:p>
            <a:r>
              <a:rPr kumimoji="1" lang="ja-JP" altLang="en-US" sz="1200" b="1" dirty="0" smtClean="0"/>
              <a:t>第２節　計画を評価するための目標</a:t>
            </a:r>
            <a:endParaRPr kumimoji="1" lang="en-US" altLang="ja-JP" sz="1200" b="1" dirty="0" smtClean="0"/>
          </a:p>
          <a:p>
            <a:r>
              <a:rPr kumimoji="1" lang="ja-JP" altLang="en-US" sz="1200" b="1" dirty="0" smtClean="0"/>
              <a:t>第３節　計画の推進方策</a:t>
            </a:r>
            <a:endParaRPr kumimoji="1" lang="en-US" altLang="ja-JP" sz="1200" b="1" dirty="0" smtClean="0"/>
          </a:p>
        </p:txBody>
      </p:sp>
      <p:sp>
        <p:nvSpPr>
          <p:cNvPr id="37" name="テキスト ボックス 36"/>
          <p:cNvSpPr txBox="1"/>
          <p:nvPr/>
        </p:nvSpPr>
        <p:spPr>
          <a:xfrm>
            <a:off x="4965701" y="4228937"/>
            <a:ext cx="49403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a:t>
            </a:r>
            <a:r>
              <a:rPr kumimoji="1" lang="en-US" altLang="ja-JP" sz="1200" b="1" dirty="0" smtClean="0">
                <a:solidFill>
                  <a:schemeClr val="bg1"/>
                </a:solidFill>
                <a:latin typeface="+mn-ea"/>
              </a:rPr>
              <a:t>11</a:t>
            </a:r>
            <a:r>
              <a:rPr kumimoji="1" lang="ja-JP" altLang="en-US" sz="1200" b="1" dirty="0" smtClean="0">
                <a:solidFill>
                  <a:schemeClr val="bg1"/>
                </a:solidFill>
              </a:rPr>
              <a:t>章　資料編</a:t>
            </a:r>
            <a:endParaRPr kumimoji="1" lang="ja-JP" altLang="en-US" sz="1200" b="1" dirty="0">
              <a:solidFill>
                <a:schemeClr val="bg1"/>
              </a:solidFill>
            </a:endParaRPr>
          </a:p>
        </p:txBody>
      </p:sp>
      <p:sp>
        <p:nvSpPr>
          <p:cNvPr id="38" name="テキスト ボックス 37"/>
          <p:cNvSpPr txBox="1"/>
          <p:nvPr/>
        </p:nvSpPr>
        <p:spPr>
          <a:xfrm>
            <a:off x="4953001" y="4879175"/>
            <a:ext cx="4946648"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（別冊）北海道医療計画（別冊）－北海道地域医療構想－</a:t>
            </a:r>
            <a:endParaRPr kumimoji="1" lang="ja-JP" altLang="en-US" sz="1200" b="1" dirty="0">
              <a:solidFill>
                <a:schemeClr val="bg1"/>
              </a:solidFill>
            </a:endParaRPr>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3</a:t>
            </a:fld>
            <a:endParaRPr kumimoji="1" lang="ja-JP" altLang="en-US" dirty="0"/>
          </a:p>
        </p:txBody>
      </p:sp>
    </p:spTree>
    <p:extLst>
      <p:ext uri="{BB962C8B-B14F-4D97-AF65-F5344CB8AC3E}">
        <p14:creationId xmlns:p14="http://schemas.microsoft.com/office/powerpoint/2010/main" val="3107529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9883" y="1963811"/>
            <a:ext cx="9906000" cy="4832092"/>
          </a:xfrm>
          <a:prstGeom prst="rect">
            <a:avLst/>
          </a:prstGeom>
          <a:solidFill>
            <a:schemeClr val="accent5">
              <a:lumMod val="20000"/>
              <a:lumOff val="80000"/>
            </a:schemeClr>
          </a:solidFill>
        </p:spPr>
        <p:txBody>
          <a:bodyPr wrap="square" rtlCol="0">
            <a:spAutoFit/>
          </a:bodyPr>
          <a:lstStyle/>
          <a:p>
            <a:r>
              <a:rPr kumimoji="1" lang="ja-JP" altLang="en-US" sz="1400" b="1" dirty="0" smtClean="0"/>
              <a:t>　基本理念を実現するために、次の５つの基本的方向を柱に本計画を推進します。</a:t>
            </a:r>
            <a:endParaRPr kumimoji="1" lang="en-US" altLang="ja-JP" sz="1400" b="1" dirty="0" smtClean="0"/>
          </a:p>
          <a:p>
            <a:endParaRPr kumimoji="1" lang="en-US" altLang="ja-JP" sz="1400" b="1" dirty="0"/>
          </a:p>
          <a:p>
            <a:endParaRPr kumimoji="1" lang="en-US" altLang="ja-JP" sz="1400" b="1" dirty="0" smtClean="0"/>
          </a:p>
          <a:p>
            <a:endParaRPr kumimoji="1" lang="en-US" altLang="ja-JP" sz="1400" b="1" dirty="0" smtClean="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ja-JP" altLang="en-US" sz="1400" b="1" dirty="0"/>
          </a:p>
        </p:txBody>
      </p:sp>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次期「北海道医療計画（素案）」の基本理念等</a:t>
            </a:r>
            <a:endParaRPr kumimoji="1" lang="ja-JP" altLang="en-US" b="1" dirty="0">
              <a:solidFill>
                <a:schemeClr val="bg1"/>
              </a:solidFill>
            </a:endParaRPr>
          </a:p>
        </p:txBody>
      </p:sp>
      <p:sp>
        <p:nvSpPr>
          <p:cNvPr id="9" name="テキスト ボックス 8"/>
          <p:cNvSpPr txBox="1"/>
          <p:nvPr/>
        </p:nvSpPr>
        <p:spPr>
          <a:xfrm>
            <a:off x="16233" y="523220"/>
            <a:ext cx="97436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基本理念</a:t>
            </a:r>
            <a:endParaRPr kumimoji="1" lang="ja-JP" altLang="en-US" sz="1400" b="1" dirty="0">
              <a:solidFill>
                <a:schemeClr val="bg1"/>
              </a:solidFill>
            </a:endParaRPr>
          </a:p>
        </p:txBody>
      </p:sp>
      <p:sp>
        <p:nvSpPr>
          <p:cNvPr id="10" name="テキスト ボックス 9"/>
          <p:cNvSpPr txBox="1"/>
          <p:nvPr/>
        </p:nvSpPr>
        <p:spPr>
          <a:xfrm>
            <a:off x="0" y="820407"/>
            <a:ext cx="9906000" cy="523220"/>
          </a:xfrm>
          <a:prstGeom prst="rect">
            <a:avLst/>
          </a:prstGeom>
          <a:solidFill>
            <a:schemeClr val="accent5">
              <a:lumMod val="20000"/>
              <a:lumOff val="80000"/>
            </a:schemeClr>
          </a:solidFill>
        </p:spPr>
        <p:txBody>
          <a:bodyPr wrap="square" rtlCol="0">
            <a:spAutoFit/>
          </a:bodyPr>
          <a:lstStyle/>
          <a:p>
            <a:r>
              <a:rPr kumimoji="1" lang="ja-JP" altLang="en-US" sz="1400" b="1" dirty="0" smtClean="0"/>
              <a:t>　道民の医療に対する安心と信頼を確保するため、医療計画を通じて、住民・患者の視点に立って、良質かつ適切な医療を効率的かつ継続的に提供する体制を確立します。</a:t>
            </a:r>
            <a:endParaRPr kumimoji="1" lang="ja-JP" altLang="en-US" sz="1400" b="1" dirty="0"/>
          </a:p>
        </p:txBody>
      </p:sp>
      <p:sp>
        <p:nvSpPr>
          <p:cNvPr id="18" name="テキスト ボックス 17"/>
          <p:cNvSpPr txBox="1"/>
          <p:nvPr/>
        </p:nvSpPr>
        <p:spPr>
          <a:xfrm>
            <a:off x="16233" y="1656034"/>
            <a:ext cx="129821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基本的方向</a:t>
            </a:r>
            <a:endParaRPr kumimoji="1" lang="ja-JP" altLang="en-US" sz="1400" b="1" dirty="0">
              <a:solidFill>
                <a:schemeClr val="bg1"/>
              </a:solidFill>
            </a:endParaRPr>
          </a:p>
        </p:txBody>
      </p:sp>
      <p:sp>
        <p:nvSpPr>
          <p:cNvPr id="2" name="テキスト ボックス 1"/>
          <p:cNvSpPr txBox="1"/>
          <p:nvPr/>
        </p:nvSpPr>
        <p:spPr>
          <a:xfrm>
            <a:off x="800100" y="2432924"/>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①　医療機能の分化・連携を通じた効率的で質の高い医療提供体制の構築</a:t>
            </a:r>
            <a:endParaRPr kumimoji="1" lang="ja-JP" altLang="en-US" b="1" dirty="0"/>
          </a:p>
        </p:txBody>
      </p:sp>
      <p:sp>
        <p:nvSpPr>
          <p:cNvPr id="21" name="テキスト ボックス 20"/>
          <p:cNvSpPr txBox="1"/>
          <p:nvPr/>
        </p:nvSpPr>
        <p:spPr>
          <a:xfrm>
            <a:off x="800100" y="3338361"/>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②　医療と介護が連携した地域包括ケアシステムの深化・推進</a:t>
            </a:r>
            <a:endParaRPr kumimoji="1" lang="ja-JP" altLang="en-US" b="1" dirty="0"/>
          </a:p>
        </p:txBody>
      </p:sp>
      <p:sp>
        <p:nvSpPr>
          <p:cNvPr id="22" name="テキスト ボックス 21"/>
          <p:cNvSpPr txBox="1"/>
          <p:nvPr/>
        </p:nvSpPr>
        <p:spPr>
          <a:xfrm>
            <a:off x="800100" y="4243798"/>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③　医師や看護師など医療従事者の確保と資質の向上</a:t>
            </a:r>
            <a:endParaRPr kumimoji="1" lang="ja-JP" altLang="en-US" b="1" dirty="0"/>
          </a:p>
        </p:txBody>
      </p:sp>
      <p:sp>
        <p:nvSpPr>
          <p:cNvPr id="23" name="テキスト ボックス 22"/>
          <p:cNvSpPr txBox="1"/>
          <p:nvPr/>
        </p:nvSpPr>
        <p:spPr>
          <a:xfrm>
            <a:off x="800100" y="5166824"/>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④　良質な医療を提供するための医療安全の確保等</a:t>
            </a:r>
            <a:endParaRPr kumimoji="1" lang="ja-JP" altLang="en-US" b="1" dirty="0"/>
          </a:p>
        </p:txBody>
      </p:sp>
      <p:sp>
        <p:nvSpPr>
          <p:cNvPr id="25" name="テキスト ボックス 24"/>
          <p:cNvSpPr txBox="1"/>
          <p:nvPr/>
        </p:nvSpPr>
        <p:spPr>
          <a:xfrm>
            <a:off x="800100" y="6017832"/>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⑤　住民・患者の視点に立った医療情報の提供等</a:t>
            </a:r>
            <a:endParaRPr kumimoji="1" lang="ja-JP" altLang="en-US" b="1" dirty="0"/>
          </a:p>
        </p:txBody>
      </p:sp>
      <p:sp>
        <p:nvSpPr>
          <p:cNvPr id="12"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4</a:t>
            </a:fld>
            <a:endParaRPr kumimoji="1" lang="ja-JP" altLang="en-US" dirty="0"/>
          </a:p>
        </p:txBody>
      </p:sp>
    </p:spTree>
    <p:extLst>
      <p:ext uri="{BB962C8B-B14F-4D97-AF65-F5344CB8AC3E}">
        <p14:creationId xmlns:p14="http://schemas.microsoft.com/office/powerpoint/2010/main" val="1999114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 name="Object 3"/>
          <p:cNvGraphicFramePr>
            <a:graphicFrameLocks noChangeAspect="1"/>
          </p:cNvGraphicFramePr>
          <p:nvPr>
            <p:extLst/>
          </p:nvPr>
        </p:nvGraphicFramePr>
        <p:xfrm>
          <a:off x="702601" y="649622"/>
          <a:ext cx="8224837" cy="6170612"/>
        </p:xfrm>
        <a:graphic>
          <a:graphicData uri="http://schemas.openxmlformats.org/presentationml/2006/ole">
            <mc:AlternateContent xmlns:mc="http://schemas.openxmlformats.org/markup-compatibility/2006">
              <mc:Choice xmlns:v="urn:schemas-microsoft-com:vml" Requires="v">
                <p:oleObj spid="_x0000_s1102" name="スライド" r:id="rId3" imgW="911243" imgH="682614" progId="PowerPoint.Slide.8">
                  <p:embed/>
                </p:oleObj>
              </mc:Choice>
              <mc:Fallback>
                <p:oleObj name="スライド" r:id="rId3" imgW="911243" imgH="682614" progId="PowerPoint.Slide.8">
                  <p:embed/>
                  <p:pic>
                    <p:nvPicPr>
                      <p:cNvPr id="18435" name="Object 3"/>
                      <p:cNvPicPr>
                        <a:picLocks noChangeAspect="1" noChangeArrowheads="1"/>
                      </p:cNvPicPr>
                      <p:nvPr/>
                    </p:nvPicPr>
                    <p:blipFill>
                      <a:blip r:embed="rId4"/>
                      <a:srcRect/>
                      <a:stretch>
                        <a:fillRect/>
                      </a:stretch>
                    </p:blipFill>
                    <p:spPr bwMode="auto">
                      <a:xfrm>
                        <a:off x="702601" y="649622"/>
                        <a:ext cx="8224837" cy="6170612"/>
                      </a:xfrm>
                      <a:prstGeom prst="rect">
                        <a:avLst/>
                      </a:prstGeom>
                      <a:solidFill>
                        <a:schemeClr val="bg1"/>
                      </a:solidFill>
                      <a:extLst/>
                    </p:spPr>
                  </p:pic>
                </p:oleObj>
              </mc:Fallback>
            </mc:AlternateContent>
          </a:graphicData>
        </a:graphic>
      </p:graphicFrame>
      <p:sp>
        <p:nvSpPr>
          <p:cNvPr id="3" name="正方形/長方形 2"/>
          <p:cNvSpPr/>
          <p:nvPr/>
        </p:nvSpPr>
        <p:spPr>
          <a:xfrm>
            <a:off x="5972464" y="5227679"/>
            <a:ext cx="3289111" cy="1378424"/>
          </a:xfrm>
          <a:prstGeom prst="rect">
            <a:avLst/>
          </a:prstGeom>
          <a:solidFill>
            <a:schemeClr val="accent1">
              <a:lumMod val="20000"/>
              <a:lumOff val="80000"/>
            </a:schemeClr>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136352" y="5346368"/>
            <a:ext cx="2947917" cy="327546"/>
          </a:xfrm>
          <a:prstGeom prst="rect">
            <a:avLst/>
          </a:prstGeom>
          <a:solidFill>
            <a:schemeClr val="bg1"/>
          </a:solid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8000"/>
                </a:solidFill>
              </a:rPr>
              <a:t>第三次医療圏：　 　  　６圏域</a:t>
            </a:r>
            <a:r>
              <a:rPr kumimoji="1" lang="en-US" altLang="ja-JP" sz="1400" b="1" dirty="0">
                <a:solidFill>
                  <a:srgbClr val="008000"/>
                </a:solidFill>
              </a:rPr>
              <a:t> </a:t>
            </a:r>
            <a:endParaRPr kumimoji="1" lang="ja-JP" altLang="en-US" sz="1400" b="1" dirty="0">
              <a:solidFill>
                <a:srgbClr val="008000"/>
              </a:solidFill>
            </a:endParaRPr>
          </a:p>
        </p:txBody>
      </p:sp>
      <p:sp>
        <p:nvSpPr>
          <p:cNvPr id="11" name="正方形/長方形 10"/>
          <p:cNvSpPr/>
          <p:nvPr/>
        </p:nvSpPr>
        <p:spPr>
          <a:xfrm>
            <a:off x="6143177" y="5783096"/>
            <a:ext cx="2947917" cy="327546"/>
          </a:xfrm>
          <a:prstGeom prst="rect">
            <a:avLst/>
          </a:prstGeom>
          <a:solidFill>
            <a:srgbClr val="0033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第二次医療圏：　　　２１圏域</a:t>
            </a:r>
            <a:r>
              <a:rPr kumimoji="1" lang="en-US" altLang="ja-JP" sz="1400" b="1" dirty="0">
                <a:solidFill>
                  <a:schemeClr val="bg1"/>
                </a:solidFill>
              </a:rPr>
              <a:t> </a:t>
            </a:r>
            <a:endParaRPr kumimoji="1" lang="ja-JP" altLang="en-US" sz="1400" b="1" dirty="0">
              <a:solidFill>
                <a:schemeClr val="bg1"/>
              </a:solidFill>
            </a:endParaRPr>
          </a:p>
        </p:txBody>
      </p:sp>
      <p:sp>
        <p:nvSpPr>
          <p:cNvPr id="12" name="正方形/長方形 11"/>
          <p:cNvSpPr/>
          <p:nvPr/>
        </p:nvSpPr>
        <p:spPr>
          <a:xfrm>
            <a:off x="6143177" y="6204447"/>
            <a:ext cx="2947917" cy="327546"/>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rPr>
              <a:t>第一次医療圏：  　１７９圏域</a:t>
            </a:r>
            <a:r>
              <a:rPr kumimoji="1" lang="en-US" altLang="ja-JP" sz="1400" b="1" dirty="0">
                <a:solidFill>
                  <a:sysClr val="windowText" lastClr="000000"/>
                </a:solidFill>
              </a:rPr>
              <a:t> </a:t>
            </a:r>
            <a:endParaRPr kumimoji="1" lang="ja-JP" altLang="en-US" sz="1400" b="1" dirty="0">
              <a:solidFill>
                <a:sysClr val="windowText" lastClr="000000"/>
              </a:solidFill>
            </a:endParaRPr>
          </a:p>
        </p:txBody>
      </p:sp>
      <p:sp>
        <p:nvSpPr>
          <p:cNvPr id="13" name="正方形/長方形 12"/>
          <p:cNvSpPr/>
          <p:nvPr/>
        </p:nvSpPr>
        <p:spPr>
          <a:xfrm>
            <a:off x="0" y="-15964"/>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ea typeface="游ゴシック" panose="020B0400000000000000" pitchFamily="50" charset="-128"/>
              </a:rPr>
              <a:t>医療圏の設定について（北海道）</a:t>
            </a:r>
            <a:endParaRPr lang="ja-JP" altLang="en-US" b="1" dirty="0">
              <a:latin typeface="游ゴシック" panose="020B0400000000000000" pitchFamily="50" charset="-128"/>
              <a:ea typeface="游ゴシック" panose="020B0400000000000000" pitchFamily="50" charset="-128"/>
            </a:endParaRPr>
          </a:p>
        </p:txBody>
      </p:sp>
      <p:sp>
        <p:nvSpPr>
          <p:cNvPr id="14" name="スライド番号プレースホルダー 1"/>
          <p:cNvSpPr>
            <a:spLocks noGrp="1"/>
          </p:cNvSpPr>
          <p:nvPr>
            <p:ph type="sldNum" sz="quarter" idx="12"/>
          </p:nvPr>
        </p:nvSpPr>
        <p:spPr>
          <a:xfrm>
            <a:off x="7677150" y="6356351"/>
            <a:ext cx="2228850" cy="365125"/>
          </a:xfrm>
        </p:spPr>
        <p:txBody>
          <a:bodyPr/>
          <a:lstStyle/>
          <a:p>
            <a:fld id="{7D1F2A22-9BBE-4B2C-A83B-E072242DD3B0}" type="slidenum">
              <a:rPr kumimoji="1" lang="ja-JP" altLang="en-US" smtClean="0"/>
              <a:t>5</a:t>
            </a:fld>
            <a:endParaRPr kumimoji="1" lang="ja-JP" altLang="en-US" dirty="0"/>
          </a:p>
        </p:txBody>
      </p:sp>
    </p:spTree>
    <p:extLst>
      <p:ext uri="{BB962C8B-B14F-4D97-AF65-F5344CB8AC3E}">
        <p14:creationId xmlns:p14="http://schemas.microsoft.com/office/powerpoint/2010/main" val="97301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1F2A22-9BBE-4B2C-A83B-E072242DD3B0}" type="slidenum">
              <a:rPr kumimoji="1" lang="ja-JP" altLang="en-US" smtClean="0"/>
              <a:t>6</a:t>
            </a:fld>
            <a:endParaRPr kumimoji="1" lang="ja-JP" altLang="en-US" dirty="0"/>
          </a:p>
        </p:txBody>
      </p:sp>
      <p:sp>
        <p:nvSpPr>
          <p:cNvPr id="3" name="正方形/長方形 2"/>
          <p:cNvSpPr/>
          <p:nvPr/>
        </p:nvSpPr>
        <p:spPr>
          <a:xfrm>
            <a:off x="0" y="19016"/>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次期「北海道医療計画（素案）」における二次医療圏について</a:t>
            </a:r>
            <a:endParaRPr lang="en-US" altLang="ja-JP" sz="1200" b="1" dirty="0" smtClean="0">
              <a:latin typeface="游ゴシック" panose="020B0400000000000000" pitchFamily="50" charset="-128"/>
            </a:endParaRPr>
          </a:p>
        </p:txBody>
      </p:sp>
      <p:sp>
        <p:nvSpPr>
          <p:cNvPr id="4" name="テキスト ボックス 3"/>
          <p:cNvSpPr txBox="1"/>
          <p:nvPr/>
        </p:nvSpPr>
        <p:spPr>
          <a:xfrm>
            <a:off x="-1" y="665510"/>
            <a:ext cx="9906001" cy="2677656"/>
          </a:xfrm>
          <a:prstGeom prst="rect">
            <a:avLst/>
          </a:prstGeom>
          <a:noFill/>
          <a:ln w="19050">
            <a:solidFill>
              <a:schemeClr val="accent5">
                <a:lumMod val="50000"/>
              </a:schemeClr>
            </a:solidFill>
          </a:ln>
        </p:spPr>
        <p:txBody>
          <a:bodyPr wrap="square" rtlCol="0">
            <a:spAutoFit/>
          </a:bodyPr>
          <a:lstStyle/>
          <a:p>
            <a:r>
              <a:rPr kumimoji="1" lang="ja-JP" altLang="en-US" sz="1200" b="1" dirty="0" smtClean="0"/>
              <a:t>＜委員からの主な意見＞</a:t>
            </a:r>
            <a:endParaRPr kumimoji="1" lang="en-US" altLang="ja-JP" sz="1200" b="1" dirty="0" smtClean="0"/>
          </a:p>
          <a:p>
            <a:r>
              <a:rPr kumimoji="1" lang="ja-JP" altLang="en-US" sz="1200" dirty="0" smtClean="0"/>
              <a:t>●　道南３圏域（南渡島、南檜山、北渡島檜山）、東胆振と日高、北空知と中空知、釧路と根室、遠紋と北網を統合してはどうか。</a:t>
            </a:r>
            <a:endParaRPr kumimoji="1" lang="en-US" altLang="ja-JP" sz="1200" dirty="0" smtClean="0"/>
          </a:p>
          <a:p>
            <a:r>
              <a:rPr kumimoji="1" lang="ja-JP" altLang="en-US" sz="1200" dirty="0" smtClean="0"/>
              <a:t>●　一般的な入院医療が複数圏域の連携で完結している場合は統合してもいいのではないか。　</a:t>
            </a:r>
            <a:endParaRPr kumimoji="1" lang="en-US" altLang="ja-JP" sz="1200" dirty="0" smtClean="0"/>
          </a:p>
          <a:p>
            <a:endParaRPr kumimoji="1" lang="en-US" altLang="ja-JP" sz="1200" b="1" dirty="0" smtClean="0"/>
          </a:p>
          <a:p>
            <a:r>
              <a:rPr kumimoji="1" lang="ja-JP" altLang="en-US" sz="1200" b="1" dirty="0" smtClean="0"/>
              <a:t>＜</a:t>
            </a:r>
            <a:r>
              <a:rPr kumimoji="1" lang="ja-JP" altLang="en-US" sz="1200" b="1" dirty="0"/>
              <a:t>検証結果＞</a:t>
            </a:r>
            <a:endParaRPr kumimoji="1" lang="en-US" altLang="ja-JP" sz="1200" b="1" dirty="0"/>
          </a:p>
          <a:p>
            <a:r>
              <a:rPr kumimoji="1" lang="ja-JP" altLang="en-US" sz="1200" dirty="0"/>
              <a:t>○　二次医療圏については、人口規模や患者の受療動向のみで設定を行った</a:t>
            </a:r>
            <a:r>
              <a:rPr kumimoji="1" lang="ja-JP" altLang="en-US" sz="1200" dirty="0" smtClean="0"/>
              <a:t>場合</a:t>
            </a:r>
            <a:r>
              <a:rPr kumimoji="1" lang="ja-JP" altLang="en-US" sz="1200" dirty="0"/>
              <a:t>、</a:t>
            </a:r>
            <a:r>
              <a:rPr kumimoji="1" lang="ja-JP" altLang="en-US" sz="1200" b="1" u="sng" dirty="0"/>
              <a:t>医療機能の都市部への更なる集約化も懸念</a:t>
            </a:r>
            <a:r>
              <a:rPr kumimoji="1" lang="ja-JP" altLang="en-US" sz="1200" dirty="0"/>
              <a:t>されるなど、</a:t>
            </a:r>
            <a:r>
              <a:rPr kumimoji="1" lang="ja-JP" altLang="en-US" sz="1200" dirty="0" smtClean="0"/>
              <a:t>高</a:t>
            </a:r>
            <a:endParaRPr kumimoji="1" lang="en-US" altLang="ja-JP" sz="1200" dirty="0" smtClean="0"/>
          </a:p>
          <a:p>
            <a:r>
              <a:rPr kumimoji="1" lang="ja-JP" altLang="en-US" sz="1200" dirty="0" smtClean="0"/>
              <a:t>　齢化</a:t>
            </a:r>
            <a:r>
              <a:rPr kumimoji="1" lang="ja-JP" altLang="en-US" sz="1200" dirty="0"/>
              <a:t>が進行</a:t>
            </a:r>
            <a:r>
              <a:rPr kumimoji="1" lang="ja-JP" altLang="en-US" sz="1200" dirty="0" smtClean="0"/>
              <a:t>する</a:t>
            </a:r>
            <a:r>
              <a:rPr kumimoji="1" lang="ja-JP" altLang="en-US" sz="1200" dirty="0"/>
              <a:t>中、</a:t>
            </a:r>
            <a:r>
              <a:rPr kumimoji="1" lang="ja-JP" altLang="en-US" sz="1200" b="1" u="sng" dirty="0"/>
              <a:t>医療機関へのアクセス面で患者やその家族などの負担増につながる</a:t>
            </a:r>
            <a:r>
              <a:rPr kumimoji="1" lang="ja-JP" altLang="en-US" sz="1200" b="1" u="sng" dirty="0" smtClean="0"/>
              <a:t>可能性</a:t>
            </a:r>
            <a:r>
              <a:rPr kumimoji="1" lang="ja-JP" altLang="en-US" sz="1200" dirty="0"/>
              <a:t>。</a:t>
            </a:r>
            <a:endParaRPr kumimoji="1" lang="en-US" altLang="ja-JP" sz="1200" dirty="0"/>
          </a:p>
          <a:p>
            <a:r>
              <a:rPr kumimoji="1" lang="ja-JP" altLang="en-US" sz="1200" dirty="0"/>
              <a:t>○　圏域の統合により、二次医療圏を単位として基準を設けている制度・</a:t>
            </a:r>
            <a:r>
              <a:rPr kumimoji="1" lang="ja-JP" altLang="en-US" sz="1200" dirty="0" smtClean="0"/>
              <a:t>施策等</a:t>
            </a:r>
            <a:r>
              <a:rPr kumimoji="1" lang="ja-JP" altLang="en-US" sz="1200" dirty="0"/>
              <a:t>に影響があり、</a:t>
            </a:r>
            <a:endParaRPr kumimoji="1" lang="en-US" altLang="ja-JP" sz="1200" dirty="0"/>
          </a:p>
          <a:p>
            <a:r>
              <a:rPr kumimoji="1" lang="ja-JP" altLang="en-US" sz="1200" dirty="0"/>
              <a:t>　</a:t>
            </a:r>
            <a:r>
              <a:rPr kumimoji="1" lang="ja-JP" altLang="en-US" sz="1200" b="1" u="sng" dirty="0"/>
              <a:t>①医師確保施策の（優先）対象から外れる可能性</a:t>
            </a:r>
            <a:endParaRPr kumimoji="1" lang="en-US" altLang="ja-JP" sz="1200" b="1" u="sng" dirty="0"/>
          </a:p>
          <a:p>
            <a:r>
              <a:rPr kumimoji="1" lang="ja-JP" altLang="en-US" sz="1200" b="1" dirty="0"/>
              <a:t>　</a:t>
            </a:r>
            <a:r>
              <a:rPr kumimoji="1" lang="ja-JP" altLang="en-US" sz="1200" b="1" u="sng" dirty="0"/>
              <a:t>②感染症指定医療機関、感染症病床の減の可能性</a:t>
            </a:r>
            <a:endParaRPr kumimoji="1" lang="en-US" altLang="ja-JP" sz="1200" b="1" u="sng" dirty="0"/>
          </a:p>
          <a:p>
            <a:r>
              <a:rPr kumimoji="1" lang="ja-JP" altLang="en-US" sz="1200" b="1" dirty="0"/>
              <a:t>　</a:t>
            </a:r>
            <a:r>
              <a:rPr kumimoji="1" lang="ja-JP" altLang="en-US" sz="1200" b="1" u="sng" dirty="0"/>
              <a:t>③保健所設置数の減少・規模縮小の可能性</a:t>
            </a:r>
            <a:r>
              <a:rPr kumimoji="1" lang="ja-JP" altLang="en-US" sz="1200" dirty="0"/>
              <a:t>　等</a:t>
            </a:r>
            <a:endParaRPr kumimoji="1" lang="en-US" altLang="ja-JP" sz="1200" dirty="0"/>
          </a:p>
          <a:p>
            <a:r>
              <a:rPr kumimoji="1" lang="ja-JP" altLang="en-US" sz="1200" dirty="0"/>
              <a:t>　</a:t>
            </a:r>
            <a:r>
              <a:rPr kumimoji="1" lang="ja-JP" altLang="en-US" sz="1200" b="1" u="sng" dirty="0"/>
              <a:t>現状の改善に繋がらない</a:t>
            </a:r>
            <a:r>
              <a:rPr kumimoji="1" lang="ja-JP" altLang="en-US" sz="1200" dirty="0"/>
              <a:t>ほか、コロナ禍の経験を踏まえ、感染症対策</a:t>
            </a:r>
            <a:r>
              <a:rPr kumimoji="1" lang="ja-JP" altLang="en-US" sz="1200" dirty="0" smtClean="0"/>
              <a:t>及び保健所</a:t>
            </a:r>
            <a:r>
              <a:rPr kumimoji="1" lang="ja-JP" altLang="en-US" sz="1200" dirty="0"/>
              <a:t>の機能強化が求められる中、逆行する方向性を示すこと</a:t>
            </a:r>
            <a:r>
              <a:rPr kumimoji="1" lang="ja-JP" altLang="en-US" sz="1200" dirty="0" smtClean="0"/>
              <a:t>と　</a:t>
            </a:r>
            <a:endParaRPr kumimoji="1" lang="en-US" altLang="ja-JP" sz="1200" dirty="0" smtClean="0"/>
          </a:p>
          <a:p>
            <a:r>
              <a:rPr kumimoji="1" lang="ja-JP" altLang="en-US" sz="1200" dirty="0" smtClean="0"/>
              <a:t>　なる</a:t>
            </a:r>
            <a:r>
              <a:rPr kumimoji="1" lang="ja-JP" altLang="en-US" sz="1200" dirty="0"/>
              <a:t>ので</a:t>
            </a:r>
            <a:r>
              <a:rPr kumimoji="1" lang="ja-JP" altLang="en-US" sz="1200" dirty="0" smtClean="0"/>
              <a:t>はない</a:t>
            </a:r>
            <a:r>
              <a:rPr kumimoji="1" lang="ja-JP" altLang="en-US" sz="1200" dirty="0"/>
              <a:t>か。</a:t>
            </a:r>
            <a:endParaRPr kumimoji="1" lang="en-US" altLang="ja-JP" sz="1200" dirty="0"/>
          </a:p>
          <a:p>
            <a:r>
              <a:rPr kumimoji="1" lang="ja-JP" altLang="en-US" sz="1200" dirty="0"/>
              <a:t>○　統合により、</a:t>
            </a:r>
            <a:r>
              <a:rPr kumimoji="1" lang="ja-JP" altLang="en-US" sz="1200" b="1" u="sng" dirty="0">
                <a:solidFill>
                  <a:srgbClr val="FF0000"/>
                </a:solidFill>
              </a:rPr>
              <a:t>全体として医療提供体制が向上するという明確な変化がない</a:t>
            </a:r>
            <a:r>
              <a:rPr kumimoji="1" lang="ja-JP" altLang="en-US" sz="1200" dirty="0" smtClean="0"/>
              <a:t>。</a:t>
            </a:r>
            <a:endParaRPr kumimoji="1" lang="ja-JP" altLang="en-US" sz="1200" dirty="0"/>
          </a:p>
        </p:txBody>
      </p:sp>
      <p:sp>
        <p:nvSpPr>
          <p:cNvPr id="6" name="正方形/長方形 5"/>
          <p:cNvSpPr/>
          <p:nvPr/>
        </p:nvSpPr>
        <p:spPr>
          <a:xfrm>
            <a:off x="0" y="428433"/>
            <a:ext cx="9906000"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圏域統合の検証</a:t>
            </a:r>
            <a:endParaRPr lang="en-US" altLang="ja-JP" sz="1200" b="1" dirty="0" smtClean="0">
              <a:latin typeface="游ゴシック" panose="020B0400000000000000" pitchFamily="50" charset="-128"/>
            </a:endParaRPr>
          </a:p>
        </p:txBody>
      </p:sp>
      <p:sp>
        <p:nvSpPr>
          <p:cNvPr id="7" name="正方形/長方形 6"/>
          <p:cNvSpPr/>
          <p:nvPr/>
        </p:nvSpPr>
        <p:spPr>
          <a:xfrm>
            <a:off x="0" y="3532043"/>
            <a:ext cx="4156280"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医療と介護の連携に関して</a:t>
            </a:r>
            <a:endParaRPr lang="en-US" altLang="ja-JP" sz="1200" b="1" dirty="0" smtClean="0">
              <a:latin typeface="游ゴシック" panose="020B0400000000000000" pitchFamily="50" charset="-128"/>
            </a:endParaRPr>
          </a:p>
        </p:txBody>
      </p:sp>
      <p:sp>
        <p:nvSpPr>
          <p:cNvPr id="8" name="テキスト ボックス 7"/>
          <p:cNvSpPr txBox="1"/>
          <p:nvPr/>
        </p:nvSpPr>
        <p:spPr>
          <a:xfrm>
            <a:off x="-2" y="3769120"/>
            <a:ext cx="4156281" cy="2862322"/>
          </a:xfrm>
          <a:prstGeom prst="rect">
            <a:avLst/>
          </a:prstGeom>
          <a:noFill/>
          <a:ln w="19050">
            <a:solidFill>
              <a:schemeClr val="accent5">
                <a:lumMod val="50000"/>
              </a:schemeClr>
            </a:solidFill>
          </a:ln>
        </p:spPr>
        <p:txBody>
          <a:bodyPr wrap="square" rtlCol="0">
            <a:spAutoFit/>
          </a:bodyPr>
          <a:lstStyle/>
          <a:p>
            <a:r>
              <a:rPr kumimoji="1" lang="ja-JP" altLang="en-US" sz="1200" dirty="0" smtClean="0"/>
              <a:t>○　医療介護総合確保方針第２項二第２号において、二次</a:t>
            </a:r>
            <a:endParaRPr kumimoji="1" lang="en-US" altLang="ja-JP" sz="1200" dirty="0" smtClean="0"/>
          </a:p>
          <a:p>
            <a:r>
              <a:rPr kumimoji="1" lang="ja-JP" altLang="en-US" sz="1200" dirty="0" smtClean="0"/>
              <a:t>　医療圏と老人福祉圏域を可能な限り一致させるよう努め</a:t>
            </a:r>
            <a:endParaRPr kumimoji="1" lang="en-US" altLang="ja-JP" sz="1200" dirty="0" smtClean="0"/>
          </a:p>
          <a:p>
            <a:r>
              <a:rPr kumimoji="1" lang="ja-JP" altLang="en-US" sz="1200" dirty="0" smtClean="0"/>
              <a:t>　</a:t>
            </a:r>
            <a:r>
              <a:rPr kumimoji="1" lang="ja-JP" altLang="en-US" sz="1200" dirty="0" err="1" smtClean="0"/>
              <a:t>る</a:t>
            </a:r>
            <a:r>
              <a:rPr kumimoji="1" lang="ja-JP" altLang="en-US" sz="1200" dirty="0" smtClean="0"/>
              <a:t>必要があると規定されているが、</a:t>
            </a:r>
            <a:r>
              <a:rPr kumimoji="1" lang="ja-JP" altLang="en-US" sz="1200" b="1" u="sng" dirty="0" smtClean="0"/>
              <a:t>身近な地域で提供</a:t>
            </a:r>
            <a:endParaRPr kumimoji="1" lang="en-US" altLang="ja-JP" sz="1200" b="1" u="sng" dirty="0" smtClean="0"/>
          </a:p>
          <a:p>
            <a:r>
              <a:rPr kumimoji="1" lang="ja-JP" altLang="en-US" sz="1200" dirty="0" smtClean="0"/>
              <a:t>　</a:t>
            </a:r>
            <a:r>
              <a:rPr kumimoji="1" lang="ja-JP" altLang="en-US" sz="1200" b="1" u="sng" dirty="0" smtClean="0"/>
              <a:t>されることが望ましい介護サービス及びその必要性も広</a:t>
            </a:r>
            <a:endParaRPr kumimoji="1" lang="en-US" altLang="ja-JP" sz="1200" b="1" u="sng" dirty="0" smtClean="0"/>
          </a:p>
          <a:p>
            <a:r>
              <a:rPr kumimoji="1" lang="ja-JP" altLang="en-US" sz="1200" b="1" dirty="0" smtClean="0"/>
              <a:t>　</a:t>
            </a:r>
            <a:r>
              <a:rPr kumimoji="1" lang="ja-JP" altLang="en-US" sz="1200" b="1" u="sng" dirty="0" smtClean="0"/>
              <a:t>域化した圏域で検討されることになる可能性</a:t>
            </a:r>
            <a:r>
              <a:rPr kumimoji="1" lang="ja-JP" altLang="en-US" sz="1200" dirty="0" smtClean="0"/>
              <a:t>があり、住</a:t>
            </a:r>
            <a:endParaRPr kumimoji="1" lang="en-US" altLang="ja-JP" sz="1200" dirty="0" smtClean="0"/>
          </a:p>
          <a:p>
            <a:r>
              <a:rPr kumimoji="1" lang="ja-JP" altLang="en-US" sz="1200" dirty="0" smtClean="0"/>
              <a:t>　民にとって望ましい方向に進まないのではないか。</a:t>
            </a:r>
            <a:endParaRPr kumimoji="1" lang="en-US" altLang="ja-JP" sz="1200" dirty="0" smtClean="0"/>
          </a:p>
          <a:p>
            <a:endParaRPr kumimoji="1" lang="en-US" altLang="ja-JP" sz="1200" dirty="0" smtClean="0"/>
          </a:p>
          <a:p>
            <a:r>
              <a:rPr kumimoji="1" lang="ja-JP" altLang="en-US" sz="1200" dirty="0" smtClean="0"/>
              <a:t>○　</a:t>
            </a:r>
            <a:r>
              <a:rPr kumimoji="1" lang="ja-JP" altLang="en-US" sz="1200" b="1" u="sng" dirty="0" smtClean="0"/>
              <a:t>二次医療圏の統合では、広域化した圏域内の偏在が加　</a:t>
            </a:r>
            <a:endParaRPr kumimoji="1" lang="en-US" altLang="ja-JP" sz="1200" b="1" u="sng" dirty="0" smtClean="0"/>
          </a:p>
          <a:p>
            <a:r>
              <a:rPr kumimoji="1" lang="ja-JP" altLang="en-US" sz="1200" b="1" dirty="0" smtClean="0"/>
              <a:t>　</a:t>
            </a:r>
            <a:r>
              <a:rPr kumimoji="1" lang="ja-JP" altLang="en-US" sz="1200" b="1" u="sng" dirty="0" err="1" smtClean="0"/>
              <a:t>速する</a:t>
            </a:r>
            <a:r>
              <a:rPr kumimoji="1" lang="ja-JP" altLang="en-US" sz="1200" b="1" u="sng" dirty="0" smtClean="0"/>
              <a:t>おそれ</a:t>
            </a:r>
            <a:r>
              <a:rPr kumimoji="1" lang="ja-JP" altLang="en-US" sz="1200" dirty="0" smtClean="0"/>
              <a:t>があるため、現状、圏域での完結が困難な</a:t>
            </a:r>
            <a:endParaRPr kumimoji="1" lang="en-US" altLang="ja-JP" sz="1200" dirty="0" smtClean="0"/>
          </a:p>
          <a:p>
            <a:r>
              <a:rPr kumimoji="1" lang="ja-JP" altLang="en-US" sz="1200" dirty="0" smtClean="0"/>
              <a:t>　疾病や事業については、二次医療圏間の広域的な連携で</a:t>
            </a:r>
            <a:endParaRPr kumimoji="1" lang="en-US" altLang="ja-JP" sz="1200" dirty="0" smtClean="0"/>
          </a:p>
          <a:p>
            <a:r>
              <a:rPr kumimoji="1" lang="ja-JP" altLang="en-US" sz="1200" dirty="0" smtClean="0"/>
              <a:t>　対応してはどうか。</a:t>
            </a:r>
            <a:endParaRPr kumimoji="1" lang="en-US" altLang="ja-JP" sz="1200" dirty="0" smtClean="0"/>
          </a:p>
          <a:p>
            <a:endParaRPr kumimoji="1" lang="en-US" altLang="ja-JP" sz="1200" dirty="0"/>
          </a:p>
          <a:p>
            <a:endParaRPr kumimoji="1" lang="en-US" altLang="ja-JP" sz="1200" dirty="0" smtClean="0"/>
          </a:p>
          <a:p>
            <a:endParaRPr kumimoji="1" lang="en-US" altLang="ja-JP" sz="1200" dirty="0"/>
          </a:p>
          <a:p>
            <a:endParaRPr kumimoji="1" lang="en-US" altLang="ja-JP" sz="1200" dirty="0" smtClean="0"/>
          </a:p>
        </p:txBody>
      </p:sp>
      <p:sp>
        <p:nvSpPr>
          <p:cNvPr id="9" name="正方形/長方形 8"/>
          <p:cNvSpPr/>
          <p:nvPr/>
        </p:nvSpPr>
        <p:spPr>
          <a:xfrm>
            <a:off x="4264494" y="3532043"/>
            <a:ext cx="5641505"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区域設定の考え方の再整理</a:t>
            </a:r>
            <a:endParaRPr lang="en-US" altLang="ja-JP" sz="1200" b="1" dirty="0" smtClean="0">
              <a:latin typeface="游ゴシック" panose="020B0400000000000000" pitchFamily="50" charset="-128"/>
            </a:endParaRPr>
          </a:p>
        </p:txBody>
      </p:sp>
      <p:sp>
        <p:nvSpPr>
          <p:cNvPr id="10" name="テキスト ボックス 9"/>
          <p:cNvSpPr txBox="1"/>
          <p:nvPr/>
        </p:nvSpPr>
        <p:spPr>
          <a:xfrm>
            <a:off x="4264493" y="3769120"/>
            <a:ext cx="5641506" cy="2816156"/>
          </a:xfrm>
          <a:prstGeom prst="rect">
            <a:avLst/>
          </a:prstGeom>
          <a:noFill/>
          <a:ln w="19050">
            <a:solidFill>
              <a:schemeClr val="accent5">
                <a:lumMod val="50000"/>
              </a:schemeClr>
            </a:solidFill>
          </a:ln>
        </p:spPr>
        <p:txBody>
          <a:bodyPr wrap="square" rtlCol="0">
            <a:spAutoFit/>
          </a:bodyPr>
          <a:lstStyle/>
          <a:p>
            <a:r>
              <a:rPr kumimoji="1" lang="ja-JP" altLang="en-US" sz="1200" dirty="0" smtClean="0"/>
              <a:t>○　</a:t>
            </a:r>
            <a:r>
              <a:rPr kumimoji="1" lang="ja-JP" altLang="en-US" sz="1200" b="1" u="sng" dirty="0" smtClean="0"/>
              <a:t>医療の専門化、機能分化が進む中で、全ての疾病に係る入院医療をまとめ</a:t>
            </a:r>
            <a:endParaRPr kumimoji="1" lang="en-US" altLang="ja-JP" sz="1200" b="1" u="sng" dirty="0" smtClean="0"/>
          </a:p>
          <a:p>
            <a:r>
              <a:rPr kumimoji="1" lang="ja-JP" altLang="en-US" sz="1200" dirty="0" smtClean="0"/>
              <a:t>　</a:t>
            </a:r>
            <a:r>
              <a:rPr kumimoji="1" lang="ja-JP" altLang="en-US" sz="1200" b="1" u="sng" dirty="0" smtClean="0"/>
              <a:t>て「一般の入院医療を提供することが可能な区域」を設定することに無理が</a:t>
            </a:r>
            <a:endParaRPr kumimoji="1" lang="en-US" altLang="ja-JP" sz="1200" b="1" u="sng" dirty="0" smtClean="0"/>
          </a:p>
          <a:p>
            <a:r>
              <a:rPr kumimoji="1" lang="ja-JP" altLang="en-US" sz="1200" dirty="0" smtClean="0"/>
              <a:t>　</a:t>
            </a:r>
            <a:r>
              <a:rPr kumimoji="1" lang="ja-JP" altLang="en-US" sz="1200" b="1" u="sng" dirty="0" smtClean="0"/>
              <a:t>生じてきている</a:t>
            </a:r>
            <a:r>
              <a:rPr kumimoji="1" lang="ja-JP" altLang="en-US" sz="1200" dirty="0" smtClean="0"/>
              <a:t>とも考えられ、二次医療圏設定の意義を整理。</a:t>
            </a:r>
            <a:endParaRPr kumimoji="1" lang="en-US" altLang="ja-JP" sz="1200" dirty="0" smtClean="0"/>
          </a:p>
          <a:p>
            <a:endParaRPr kumimoji="1" lang="en-US" altLang="ja-JP" sz="1200" dirty="0" smtClean="0"/>
          </a:p>
          <a:p>
            <a:r>
              <a:rPr kumimoji="1" lang="en-US" altLang="ja-JP" sz="1200" b="1" dirty="0" smtClean="0"/>
              <a:t>【</a:t>
            </a:r>
            <a:r>
              <a:rPr kumimoji="1" lang="ja-JP" altLang="en-US" sz="1200" b="1" dirty="0" smtClean="0"/>
              <a:t>統合（面積拡大）によるメリット</a:t>
            </a:r>
            <a:r>
              <a:rPr kumimoji="1" lang="en-US" altLang="ja-JP" sz="1200" b="1" dirty="0" smtClean="0"/>
              <a:t>】</a:t>
            </a:r>
          </a:p>
          <a:p>
            <a:r>
              <a:rPr kumimoji="1" lang="ja-JP" altLang="en-US" sz="1200" dirty="0" smtClean="0"/>
              <a:t>　・国が理想とする方向に合致（自給率が高くなる）</a:t>
            </a:r>
            <a:endParaRPr kumimoji="1" lang="en-US" altLang="ja-JP" sz="1200" dirty="0" smtClean="0"/>
          </a:p>
          <a:p>
            <a:r>
              <a:rPr kumimoji="1" lang="ja-JP" altLang="en-US" sz="1200" dirty="0" smtClean="0"/>
              <a:t>　・病床の移転可能範囲が拡大</a:t>
            </a:r>
            <a:endParaRPr kumimoji="1" lang="en-US" altLang="ja-JP" sz="1200" dirty="0" smtClean="0"/>
          </a:p>
          <a:p>
            <a:r>
              <a:rPr kumimoji="1" lang="ja-JP" altLang="en-US" sz="1200" dirty="0" smtClean="0"/>
              <a:t>　・各数値目標に対する評価が向上（医師少数区域の改善など）</a:t>
            </a:r>
            <a:endParaRPr kumimoji="1" lang="en-US" altLang="ja-JP" sz="1200" dirty="0" smtClean="0"/>
          </a:p>
          <a:p>
            <a:r>
              <a:rPr kumimoji="1" lang="ja-JP" altLang="en-US" sz="1050" dirty="0" smtClean="0"/>
              <a:t>　　</a:t>
            </a:r>
            <a:r>
              <a:rPr kumimoji="1" lang="en-US" altLang="ja-JP" sz="1050" dirty="0" smtClean="0"/>
              <a:t>※</a:t>
            </a:r>
            <a:r>
              <a:rPr kumimoji="1" lang="ja-JP" altLang="en-US" sz="1050" dirty="0" smtClean="0"/>
              <a:t>現状に変化がないにもかかわらず、数値の改善など行政的なメリットは多い</a:t>
            </a:r>
            <a:endParaRPr kumimoji="1" lang="en-US" altLang="ja-JP" sz="1050" dirty="0" smtClean="0"/>
          </a:p>
          <a:p>
            <a:endParaRPr kumimoji="1" lang="en-US" altLang="ja-JP" sz="1050" dirty="0"/>
          </a:p>
          <a:p>
            <a:r>
              <a:rPr kumimoji="1" lang="en-US" altLang="ja-JP" sz="1200" b="1" dirty="0" smtClean="0"/>
              <a:t>【</a:t>
            </a:r>
            <a:r>
              <a:rPr kumimoji="1" lang="ja-JP" altLang="en-US" sz="1200" b="1" dirty="0" smtClean="0"/>
              <a:t>統合（面積拡大）によるデメリット</a:t>
            </a:r>
            <a:r>
              <a:rPr kumimoji="1" lang="en-US" altLang="ja-JP" sz="1200" b="1" dirty="0" smtClean="0"/>
              <a:t>】</a:t>
            </a:r>
          </a:p>
          <a:p>
            <a:r>
              <a:rPr kumimoji="1" lang="ja-JP" altLang="en-US" sz="1200" dirty="0" smtClean="0"/>
              <a:t>　・病床の都市部への移転を促進</a:t>
            </a:r>
            <a:endParaRPr kumimoji="1" lang="en-US" altLang="ja-JP" sz="1200" dirty="0" smtClean="0"/>
          </a:p>
          <a:p>
            <a:r>
              <a:rPr kumimoji="1" lang="ja-JP" altLang="en-US" sz="1200" dirty="0" smtClean="0"/>
              <a:t>　・医師少数区域から医師多数区域に変更（地域枠医師の配置圏域から除外）</a:t>
            </a:r>
            <a:endParaRPr kumimoji="1" lang="en-US" altLang="ja-JP" sz="1200" dirty="0" smtClean="0"/>
          </a:p>
          <a:p>
            <a:r>
              <a:rPr kumimoji="1" lang="ja-JP" altLang="en-US" sz="1200" dirty="0" smtClean="0"/>
              <a:t>　・保健所のあり方の検討（機能強化が検討されている中で、慎重な対応要）</a:t>
            </a:r>
            <a:endParaRPr kumimoji="1" lang="en-US" altLang="ja-JP" sz="1200" dirty="0"/>
          </a:p>
          <a:p>
            <a:endParaRPr kumimoji="1" lang="en-US" altLang="ja-JP" sz="1200" dirty="0" smtClean="0"/>
          </a:p>
        </p:txBody>
      </p:sp>
    </p:spTree>
    <p:extLst>
      <p:ext uri="{BB962C8B-B14F-4D97-AF65-F5344CB8AC3E}">
        <p14:creationId xmlns:p14="http://schemas.microsoft.com/office/powerpoint/2010/main" val="376046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1F2A22-9BBE-4B2C-A83B-E072242DD3B0}" type="slidenum">
              <a:rPr kumimoji="1" lang="ja-JP" altLang="en-US" smtClean="0"/>
              <a:t>7</a:t>
            </a:fld>
            <a:endParaRPr kumimoji="1" lang="ja-JP" altLang="en-US" dirty="0"/>
          </a:p>
        </p:txBody>
      </p:sp>
      <p:sp>
        <p:nvSpPr>
          <p:cNvPr id="3" name="正方形/長方形 2"/>
          <p:cNvSpPr/>
          <p:nvPr/>
        </p:nvSpPr>
        <p:spPr>
          <a:xfrm>
            <a:off x="0" y="19016"/>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次期「北海道医療計画（素案）」における二次医療圏について</a:t>
            </a:r>
            <a:endParaRPr lang="en-US" altLang="ja-JP" sz="1200" b="1" dirty="0" smtClean="0">
              <a:latin typeface="游ゴシック" panose="020B0400000000000000" pitchFamily="50" charset="-128"/>
            </a:endParaRPr>
          </a:p>
        </p:txBody>
      </p:sp>
      <p:sp>
        <p:nvSpPr>
          <p:cNvPr id="4" name="テキスト ボックス 3"/>
          <p:cNvSpPr txBox="1"/>
          <p:nvPr/>
        </p:nvSpPr>
        <p:spPr>
          <a:xfrm>
            <a:off x="23896" y="622033"/>
            <a:ext cx="9858207" cy="3077766"/>
          </a:xfrm>
          <a:prstGeom prst="rect">
            <a:avLst/>
          </a:prstGeom>
          <a:noFill/>
          <a:ln w="28575">
            <a:solidFill>
              <a:schemeClr val="accent5">
                <a:lumMod val="50000"/>
              </a:schemeClr>
            </a:solidFill>
          </a:ln>
        </p:spPr>
        <p:txBody>
          <a:bodyPr wrap="square" rtlCol="0">
            <a:spAutoFit/>
          </a:bodyPr>
          <a:lstStyle/>
          <a:p>
            <a:pPr algn="ctr"/>
            <a:r>
              <a:rPr kumimoji="1" lang="ja-JP" altLang="en-US" sz="1400" b="1" dirty="0" smtClean="0"/>
              <a:t>＜検証結果や考え方を整理した上で、次期「北海道医療計画」における第二次医療圏の設定に係る論点を整理＞</a:t>
            </a:r>
            <a:endParaRPr kumimoji="1" lang="en-US" altLang="ja-JP" sz="1400" b="1" dirty="0"/>
          </a:p>
          <a:p>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医療計画は道が定める行政計画</a:t>
            </a:r>
            <a:r>
              <a:rPr kumimoji="1" lang="ja-JP" altLang="en-US" sz="1200" dirty="0" smtClean="0"/>
              <a:t>であり、</a:t>
            </a:r>
            <a:r>
              <a:rPr kumimoji="1" lang="ja-JP" altLang="en-US" sz="1200" b="1" u="sng" dirty="0" smtClean="0"/>
              <a:t>北海道行政基本条例</a:t>
            </a:r>
            <a:r>
              <a:rPr kumimoji="1" lang="ja-JP" altLang="en-US" sz="1200" dirty="0" smtClean="0"/>
              <a:t>に基づき、総合計画が示す基本的な方向に沿って策定する必要があること。</a:t>
            </a:r>
            <a:endParaRPr kumimoji="1" lang="en-US" altLang="ja-JP" sz="1200" dirty="0" smtClean="0"/>
          </a:p>
          <a:p>
            <a:r>
              <a:rPr kumimoji="1" lang="ja-JP" altLang="en-US" sz="1200" dirty="0" smtClean="0"/>
              <a:t>　（６連携地域及び１４振興局所管地域との整合性を図る必要がある。）</a:t>
            </a:r>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福祉・介護等の関連計画において設定されている圏域と連動</a:t>
            </a:r>
            <a:r>
              <a:rPr kumimoji="1" lang="ja-JP" altLang="en-US" sz="1200" dirty="0" smtClean="0"/>
              <a:t>している実態に留意する必要があること。</a:t>
            </a:r>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保健所の機能強化が検討されている中</a:t>
            </a:r>
            <a:r>
              <a:rPr kumimoji="1" lang="ja-JP" altLang="en-US" sz="1200" dirty="0" smtClean="0"/>
              <a:t>、新たに新興感染症対策が医療計画に追加されたことや、現行制度上、</a:t>
            </a:r>
            <a:r>
              <a:rPr kumimoji="1" lang="ja-JP" altLang="en-US" sz="1200" b="1" u="sng" dirty="0" smtClean="0"/>
              <a:t>保健所は、第二次医療圏ごと</a:t>
            </a:r>
            <a:endParaRPr kumimoji="1" lang="en-US" altLang="ja-JP" sz="1200" b="1" u="sng" dirty="0" smtClean="0"/>
          </a:p>
          <a:p>
            <a:r>
              <a:rPr kumimoji="1" lang="ja-JP" altLang="en-US" sz="1200" b="1" dirty="0" smtClean="0"/>
              <a:t>　</a:t>
            </a:r>
            <a:r>
              <a:rPr kumimoji="1" lang="ja-JP" altLang="en-US" sz="1200" b="1" u="sng" dirty="0" smtClean="0"/>
              <a:t>の設置が基本</a:t>
            </a:r>
            <a:r>
              <a:rPr kumimoji="1" lang="ja-JP" altLang="en-US" sz="1200" dirty="0" smtClean="0"/>
              <a:t>とされていることから、次期計画策定に合わせた区域設定の見直しは、慎重な対応を要すること。</a:t>
            </a:r>
            <a:endParaRPr kumimoji="1" lang="en-US" altLang="ja-JP" sz="1200" dirty="0" smtClean="0"/>
          </a:p>
          <a:p>
            <a:endParaRPr kumimoji="1" lang="en-US" altLang="ja-JP" sz="1200" dirty="0" smtClean="0"/>
          </a:p>
          <a:p>
            <a:r>
              <a:rPr kumimoji="1" lang="ja-JP" altLang="en-US" sz="1200" dirty="0" smtClean="0"/>
              <a:t>○次期医療計画の策定を並行して、次期外来医療計画の策定についても議論を進めることとなる中、</a:t>
            </a:r>
            <a:r>
              <a:rPr kumimoji="1" lang="ja-JP" altLang="en-US" sz="1200" b="1" u="sng" dirty="0" smtClean="0"/>
              <a:t>紹介受診重点医療機関についても現行二　</a:t>
            </a:r>
            <a:endParaRPr kumimoji="1" lang="en-US" altLang="ja-JP" sz="1200" b="1" u="sng" dirty="0" smtClean="0"/>
          </a:p>
          <a:p>
            <a:r>
              <a:rPr kumimoji="1" lang="ja-JP" altLang="en-US" sz="1200" b="1" dirty="0" smtClean="0"/>
              <a:t>　</a:t>
            </a:r>
            <a:r>
              <a:rPr kumimoji="1" lang="ja-JP" altLang="en-US" sz="1200" b="1" u="sng" dirty="0" smtClean="0"/>
              <a:t>次医療圏を前提に議論</a:t>
            </a:r>
            <a:r>
              <a:rPr kumimoji="1" lang="ja-JP" altLang="en-US" sz="1200" dirty="0" smtClean="0"/>
              <a:t>を行っていることを十分に踏まえる必要があること。</a:t>
            </a:r>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国の作成指針では、５疾病６事業及び在宅医療の圏域設定は、柔軟・適切に行うことが可能</a:t>
            </a:r>
            <a:r>
              <a:rPr kumimoji="1" lang="ja-JP" altLang="en-US" sz="1200" dirty="0" smtClean="0"/>
              <a:t>であること。</a:t>
            </a:r>
            <a:endParaRPr kumimoji="1" lang="en-US" altLang="ja-JP" sz="1200" dirty="0" smtClean="0"/>
          </a:p>
          <a:p>
            <a:endParaRPr kumimoji="1" lang="en-US" altLang="ja-JP" sz="1200" dirty="0" smtClean="0"/>
          </a:p>
        </p:txBody>
      </p:sp>
      <p:sp>
        <p:nvSpPr>
          <p:cNvPr id="5" name="テキスト ボックス 4"/>
          <p:cNvSpPr txBox="1"/>
          <p:nvPr/>
        </p:nvSpPr>
        <p:spPr>
          <a:xfrm>
            <a:off x="0" y="4150871"/>
            <a:ext cx="9858207" cy="1938992"/>
          </a:xfrm>
          <a:prstGeom prst="rect">
            <a:avLst/>
          </a:prstGeom>
          <a:noFill/>
          <a:ln w="38100">
            <a:solidFill>
              <a:schemeClr val="accent5">
                <a:lumMod val="50000"/>
              </a:schemeClr>
            </a:solidFill>
          </a:ln>
        </p:spPr>
        <p:txBody>
          <a:bodyPr wrap="square" rtlCol="0">
            <a:spAutoFit/>
          </a:bodyPr>
          <a:lstStyle/>
          <a:p>
            <a:r>
              <a:rPr kumimoji="1" lang="ja-JP" altLang="en-US" sz="1200" dirty="0" smtClean="0"/>
              <a:t>　次期医療計画における二次医療圏の設定の方向性については、次のとおり総医協地域医療専門委員会にて了承。</a:t>
            </a:r>
            <a:endParaRPr kumimoji="1" lang="en-US" altLang="ja-JP" sz="1200" dirty="0" smtClean="0"/>
          </a:p>
          <a:p>
            <a:endParaRPr kumimoji="1" lang="en-US" altLang="ja-JP" sz="1200" dirty="0"/>
          </a:p>
          <a:p>
            <a:r>
              <a:rPr kumimoji="1" lang="ja-JP" altLang="en-US" sz="1200" dirty="0" smtClean="0"/>
              <a:t>▶　</a:t>
            </a:r>
            <a:r>
              <a:rPr kumimoji="1" lang="ja-JP" altLang="en-US" sz="1200" b="1" u="sng" dirty="0" smtClean="0"/>
              <a:t>次期北海道医療計画における第二次医療圏の区域は現状維持としつつ、５疾病６事業及び在宅医療ごとの圏域設定は、しっかりと検討議</a:t>
            </a:r>
            <a:endParaRPr kumimoji="1" lang="en-US" altLang="ja-JP" sz="1200" b="1" u="sng" dirty="0" smtClean="0"/>
          </a:p>
          <a:p>
            <a:r>
              <a:rPr kumimoji="1" lang="ja-JP" altLang="en-US" sz="1200" b="1" dirty="0" smtClean="0"/>
              <a:t>　</a:t>
            </a:r>
            <a:r>
              <a:rPr kumimoji="1" lang="ja-JP" altLang="en-US" sz="1200" b="1" u="sng" dirty="0" smtClean="0"/>
              <a:t>論を行った上で、計画に位置付ける。</a:t>
            </a:r>
            <a:endParaRPr kumimoji="1" lang="en-US" altLang="ja-JP" sz="1200" b="1" u="sng" dirty="0" smtClean="0"/>
          </a:p>
          <a:p>
            <a:endParaRPr kumimoji="1" lang="en-US" altLang="ja-JP" sz="1200" dirty="0"/>
          </a:p>
          <a:p>
            <a:r>
              <a:rPr kumimoji="1" lang="ja-JP" altLang="en-US" sz="1200" dirty="0" smtClean="0"/>
              <a:t>▶　</a:t>
            </a:r>
            <a:r>
              <a:rPr kumimoji="1" lang="ja-JP" altLang="en-US" sz="1200" b="1" u="sng" dirty="0" smtClean="0"/>
              <a:t>道南３圏域の統合や東胆振・日高圏域の統合など、今回検討を行った見直しの内容は、次期計画の中で経過等を明らかにする。</a:t>
            </a:r>
            <a:endParaRPr kumimoji="1" lang="en-US" altLang="ja-JP" sz="1200" b="1" u="sng" dirty="0" smtClean="0"/>
          </a:p>
          <a:p>
            <a:endParaRPr kumimoji="1" lang="en-US" altLang="ja-JP" sz="1200" dirty="0"/>
          </a:p>
          <a:p>
            <a:r>
              <a:rPr kumimoji="1" lang="ja-JP" altLang="en-US" sz="1200" dirty="0" smtClean="0"/>
              <a:t>▶　構想区域を単位として医療機関間の機能分化・連携の議論を進めていることから、</a:t>
            </a:r>
            <a:r>
              <a:rPr kumimoji="1" lang="en-US" altLang="ja-JP" sz="1200" b="1" u="sng" dirty="0" smtClean="0"/>
              <a:t>2026</a:t>
            </a:r>
            <a:r>
              <a:rPr kumimoji="1" lang="ja-JP" altLang="en-US" sz="1200" b="1" u="sng" dirty="0" smtClean="0"/>
              <a:t>年以降の新たな地域医療構想の策定に向け、構想</a:t>
            </a:r>
            <a:endParaRPr kumimoji="1" lang="en-US" altLang="ja-JP" sz="1200" b="1" u="sng" dirty="0" smtClean="0"/>
          </a:p>
          <a:p>
            <a:r>
              <a:rPr kumimoji="1" lang="ja-JP" altLang="en-US" sz="1200" dirty="0" smtClean="0"/>
              <a:t>　</a:t>
            </a:r>
            <a:r>
              <a:rPr kumimoji="1" lang="ja-JP" altLang="en-US" sz="1200" b="1" u="sng" dirty="0" smtClean="0"/>
              <a:t>区域の在り方を検討し、第９次医療計画の策定に合わせ、第二次医療圏を構想区域と整合を図る</a:t>
            </a:r>
            <a:r>
              <a:rPr kumimoji="1" lang="ja-JP" altLang="en-US" sz="1200" dirty="0" smtClean="0"/>
              <a:t>。</a:t>
            </a:r>
            <a:endParaRPr kumimoji="1" lang="en-US" altLang="ja-JP" sz="1200" dirty="0" smtClean="0"/>
          </a:p>
          <a:p>
            <a:r>
              <a:rPr kumimoji="1" lang="ja-JP" altLang="en-US" sz="1200" dirty="0" smtClean="0"/>
              <a:t>　　</a:t>
            </a:r>
            <a:r>
              <a:rPr kumimoji="1" lang="en-US" altLang="ja-JP" sz="1200" dirty="0" smtClean="0"/>
              <a:t>※</a:t>
            </a:r>
            <a:r>
              <a:rPr kumimoji="1" lang="ja-JP" altLang="en-US" sz="1200" dirty="0" smtClean="0"/>
              <a:t>都市部への医療資源の偏在を加速させることのないよう留意し、判断。</a:t>
            </a:r>
            <a:endParaRPr kumimoji="1" lang="en-US" altLang="ja-JP" sz="1200" dirty="0" smtClean="0"/>
          </a:p>
        </p:txBody>
      </p:sp>
      <p:sp>
        <p:nvSpPr>
          <p:cNvPr id="6" name="正方形/長方形 5"/>
          <p:cNvSpPr/>
          <p:nvPr/>
        </p:nvSpPr>
        <p:spPr>
          <a:xfrm>
            <a:off x="-23896" y="3913794"/>
            <a:ext cx="4156280"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次期医療計画における二次医療圏の設定の方向性</a:t>
            </a:r>
            <a:endParaRPr lang="en-US" altLang="ja-JP" sz="1200" b="1" dirty="0" smtClean="0">
              <a:latin typeface="游ゴシック" panose="020B0400000000000000" pitchFamily="50" charset="-128"/>
            </a:endParaRPr>
          </a:p>
        </p:txBody>
      </p:sp>
      <p:sp>
        <p:nvSpPr>
          <p:cNvPr id="7" name="テキスト ボックス 6"/>
          <p:cNvSpPr txBox="1"/>
          <p:nvPr/>
        </p:nvSpPr>
        <p:spPr>
          <a:xfrm>
            <a:off x="49296" y="645095"/>
            <a:ext cx="9808911" cy="307777"/>
          </a:xfrm>
          <a:prstGeom prst="rect">
            <a:avLst/>
          </a:prstGeom>
          <a:solidFill>
            <a:schemeClr val="accent5">
              <a:lumMod val="20000"/>
              <a:lumOff val="80000"/>
            </a:schemeClr>
          </a:solidFill>
        </p:spPr>
        <p:txBody>
          <a:bodyPr wrap="square" rtlCol="0">
            <a:spAutoFit/>
          </a:bodyPr>
          <a:lstStyle/>
          <a:p>
            <a:pPr algn="ctr"/>
            <a:r>
              <a:rPr kumimoji="1" lang="ja-JP" altLang="en-US" sz="1400" b="1"/>
              <a:t>＜検証結果や考え方を整理した上で、次期「北海道医療計画」における第二次医療圏の設定に係る論点を整理＞</a:t>
            </a:r>
            <a:endParaRPr kumimoji="1" lang="en-US" altLang="ja-JP" sz="1400" b="1" dirty="0"/>
          </a:p>
        </p:txBody>
      </p:sp>
    </p:spTree>
    <p:extLst>
      <p:ext uri="{BB962C8B-B14F-4D97-AF65-F5344CB8AC3E}">
        <p14:creationId xmlns:p14="http://schemas.microsoft.com/office/powerpoint/2010/main" val="4128293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次期「北海道医療計画（素案）」における基準病床数の設定</a:t>
            </a:r>
            <a:endParaRPr kumimoji="1" lang="ja-JP" altLang="en-US" b="1" dirty="0">
              <a:solidFill>
                <a:schemeClr val="bg1"/>
              </a:solidFill>
            </a:endParaRPr>
          </a:p>
        </p:txBody>
      </p:sp>
      <p:sp>
        <p:nvSpPr>
          <p:cNvPr id="9" name="テキスト ボックス 8"/>
          <p:cNvSpPr txBox="1"/>
          <p:nvPr/>
        </p:nvSpPr>
        <p:spPr>
          <a:xfrm>
            <a:off x="0" y="1191107"/>
            <a:ext cx="247931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療養病床及び一般病床</a:t>
            </a:r>
            <a:endParaRPr kumimoji="1" lang="ja-JP" altLang="en-US" sz="1400" b="1" dirty="0">
              <a:solidFill>
                <a:schemeClr val="bg1"/>
              </a:solidFill>
            </a:endParaRPr>
          </a:p>
        </p:txBody>
      </p:sp>
      <p:sp>
        <p:nvSpPr>
          <p:cNvPr id="18" name="テキスト ボックス 17"/>
          <p:cNvSpPr txBox="1"/>
          <p:nvPr/>
        </p:nvSpPr>
        <p:spPr>
          <a:xfrm>
            <a:off x="16233" y="4780234"/>
            <a:ext cx="247931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精神、結核、感染症病床</a:t>
            </a:r>
            <a:endParaRPr kumimoji="1" lang="ja-JP" altLang="en-US" sz="1400" b="1" dirty="0">
              <a:solidFill>
                <a:schemeClr val="bg1"/>
              </a:solidFill>
            </a:endParaRPr>
          </a:p>
        </p:txBody>
      </p:sp>
      <p:sp>
        <p:nvSpPr>
          <p:cNvPr id="7" name="テキスト ボックス 6"/>
          <p:cNvSpPr txBox="1"/>
          <p:nvPr/>
        </p:nvSpPr>
        <p:spPr>
          <a:xfrm>
            <a:off x="0" y="379567"/>
            <a:ext cx="9906000" cy="523220"/>
          </a:xfrm>
          <a:prstGeom prst="rect">
            <a:avLst/>
          </a:prstGeom>
          <a:solidFill>
            <a:schemeClr val="accent5">
              <a:lumMod val="20000"/>
              <a:lumOff val="80000"/>
            </a:schemeClr>
          </a:solidFill>
        </p:spPr>
        <p:txBody>
          <a:bodyPr wrap="square" rtlCol="0">
            <a:spAutoFit/>
          </a:bodyPr>
          <a:lstStyle/>
          <a:p>
            <a:r>
              <a:rPr kumimoji="1" lang="ja-JP" altLang="en-US" sz="1400" b="1" dirty="0" smtClean="0"/>
              <a:t>　基準病床数は、</a:t>
            </a:r>
            <a:r>
              <a:rPr kumimoji="1" lang="ja-JP" altLang="en-US" sz="1400" b="1" dirty="0" smtClean="0">
                <a:latin typeface="+mn-ea"/>
              </a:rPr>
              <a:t>医療法第</a:t>
            </a:r>
            <a:r>
              <a:rPr kumimoji="1" lang="en-US" altLang="ja-JP" sz="1400" b="1" dirty="0" smtClean="0">
                <a:latin typeface="+mn-ea"/>
              </a:rPr>
              <a:t>30</a:t>
            </a:r>
            <a:r>
              <a:rPr kumimoji="1" lang="ja-JP" altLang="en-US" sz="1400" b="1" dirty="0" smtClean="0">
                <a:latin typeface="+mn-ea"/>
              </a:rPr>
              <a:t>条の４第２項第</a:t>
            </a:r>
            <a:r>
              <a:rPr kumimoji="1" lang="en-US" altLang="ja-JP" sz="1400" b="1" dirty="0" smtClean="0">
                <a:latin typeface="+mn-ea"/>
              </a:rPr>
              <a:t>14</a:t>
            </a:r>
            <a:r>
              <a:rPr kumimoji="1" lang="ja-JP" altLang="en-US" sz="1400" b="1" dirty="0" smtClean="0">
                <a:latin typeface="+mn-ea"/>
              </a:rPr>
              <a:t>号</a:t>
            </a:r>
            <a:r>
              <a:rPr kumimoji="1" lang="ja-JP" altLang="en-US" sz="1400" b="1" dirty="0" smtClean="0"/>
              <a:t>に基づく圏域ごとの病床の整備目標であるとともに、それ以上の病床の増加を抑制するための基準。</a:t>
            </a:r>
            <a:endParaRPr kumimoji="1" lang="ja-JP" altLang="en-US" sz="1400" b="1" dirty="0"/>
          </a:p>
        </p:txBody>
      </p:sp>
      <p:graphicFrame>
        <p:nvGraphicFramePr>
          <p:cNvPr id="2" name="表 1"/>
          <p:cNvGraphicFramePr>
            <a:graphicFrameLocks noGrp="1"/>
          </p:cNvGraphicFramePr>
          <p:nvPr>
            <p:extLst>
              <p:ext uri="{D42A27DB-BD31-4B8C-83A1-F6EECF244321}">
                <p14:modId xmlns:p14="http://schemas.microsoft.com/office/powerpoint/2010/main" val="1241740095"/>
              </p:ext>
            </p:extLst>
          </p:nvPr>
        </p:nvGraphicFramePr>
        <p:xfrm>
          <a:off x="16235" y="1552305"/>
          <a:ext cx="3121944" cy="3114040"/>
        </p:xfrm>
        <a:graphic>
          <a:graphicData uri="http://schemas.openxmlformats.org/drawingml/2006/table">
            <a:tbl>
              <a:tblPr firstRow="1" bandRow="1">
                <a:tableStyleId>{5940675A-B579-460E-94D1-54222C63F5DA}</a:tableStyleId>
              </a:tblPr>
              <a:tblGrid>
                <a:gridCol w="1040648">
                  <a:extLst>
                    <a:ext uri="{9D8B030D-6E8A-4147-A177-3AD203B41FA5}">
                      <a16:colId xmlns:a16="http://schemas.microsoft.com/office/drawing/2014/main" val="1069912678"/>
                    </a:ext>
                  </a:extLst>
                </a:gridCol>
                <a:gridCol w="1040648">
                  <a:extLst>
                    <a:ext uri="{9D8B030D-6E8A-4147-A177-3AD203B41FA5}">
                      <a16:colId xmlns:a16="http://schemas.microsoft.com/office/drawing/2014/main" val="1393440223"/>
                    </a:ext>
                  </a:extLst>
                </a:gridCol>
                <a:gridCol w="1040648">
                  <a:extLst>
                    <a:ext uri="{9D8B030D-6E8A-4147-A177-3AD203B41FA5}">
                      <a16:colId xmlns:a16="http://schemas.microsoft.com/office/drawing/2014/main" val="2803230125"/>
                    </a:ext>
                  </a:extLst>
                </a:gridCol>
              </a:tblGrid>
              <a:tr h="370840">
                <a:tc>
                  <a:txBody>
                    <a:bodyPr/>
                    <a:lstStyle/>
                    <a:p>
                      <a:pPr algn="ctr"/>
                      <a:r>
                        <a:rPr kumimoji="1" lang="ja-JP" altLang="en-US" sz="1400" b="1" dirty="0" smtClean="0"/>
                        <a:t>圏域名</a:t>
                      </a:r>
                      <a:endParaRPr kumimoji="1" lang="ja-JP" altLang="en-US" sz="1400" b="1" dirty="0"/>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endParaRPr kumimoji="1" lang="en-US" altLang="ja-JP" sz="1400" b="1" dirty="0" smtClean="0">
                        <a:latin typeface="+mn-ea"/>
                        <a:ea typeface="+mn-ea"/>
                      </a:endParaRPr>
                    </a:p>
                    <a:p>
                      <a:pPr algn="ct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2908664847"/>
                  </a:ext>
                </a:extLst>
              </a:tr>
              <a:tr h="370840">
                <a:tc>
                  <a:txBody>
                    <a:bodyPr/>
                    <a:lstStyle/>
                    <a:p>
                      <a:pPr algn="dist"/>
                      <a:r>
                        <a:rPr kumimoji="1" lang="ja-JP" altLang="en-US" sz="1400" dirty="0" smtClean="0"/>
                        <a:t>南渡島</a:t>
                      </a:r>
                      <a:endParaRPr kumimoji="1" lang="ja-JP" altLang="en-US" sz="1400" dirty="0"/>
                    </a:p>
                  </a:txBody>
                  <a:tcPr/>
                </a:tc>
                <a:tc>
                  <a:txBody>
                    <a:bodyPr/>
                    <a:lstStyle/>
                    <a:p>
                      <a:pPr algn="r"/>
                      <a:r>
                        <a:rPr kumimoji="1" lang="en-US" altLang="ja-JP" sz="1400" dirty="0" smtClean="0">
                          <a:latin typeface="+mn-ea"/>
                          <a:ea typeface="+mn-ea"/>
                        </a:rPr>
                        <a:t>4,489</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5,435</a:t>
                      </a:r>
                      <a:endParaRPr kumimoji="1" lang="ja-JP" altLang="en-US" sz="1400" dirty="0">
                        <a:latin typeface="+mn-ea"/>
                        <a:ea typeface="+mn-ea"/>
                      </a:endParaRPr>
                    </a:p>
                  </a:txBody>
                  <a:tcPr/>
                </a:tc>
                <a:extLst>
                  <a:ext uri="{0D108BD9-81ED-4DB2-BD59-A6C34878D82A}">
                    <a16:rowId xmlns:a16="http://schemas.microsoft.com/office/drawing/2014/main" val="2132820919"/>
                  </a:ext>
                </a:extLst>
              </a:tr>
              <a:tr h="370840">
                <a:tc>
                  <a:txBody>
                    <a:bodyPr/>
                    <a:lstStyle/>
                    <a:p>
                      <a:pPr algn="dist"/>
                      <a:r>
                        <a:rPr kumimoji="1" lang="ja-JP" altLang="en-US" sz="1400" dirty="0" smtClean="0"/>
                        <a:t>南檜山</a:t>
                      </a:r>
                      <a:endParaRPr kumimoji="1" lang="ja-JP" altLang="en-US" sz="1400" dirty="0"/>
                    </a:p>
                  </a:txBody>
                  <a:tcPr/>
                </a:tc>
                <a:tc>
                  <a:txBody>
                    <a:bodyPr/>
                    <a:lstStyle/>
                    <a:p>
                      <a:pPr algn="r"/>
                      <a:r>
                        <a:rPr kumimoji="1" lang="en-US" altLang="ja-JP" sz="1400" dirty="0" smtClean="0">
                          <a:latin typeface="+mn-ea"/>
                          <a:ea typeface="+mn-ea"/>
                        </a:rPr>
                        <a:t>133</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377</a:t>
                      </a:r>
                      <a:endParaRPr kumimoji="1" lang="ja-JP" altLang="en-US" sz="1400" dirty="0">
                        <a:latin typeface="+mn-ea"/>
                        <a:ea typeface="+mn-ea"/>
                      </a:endParaRPr>
                    </a:p>
                  </a:txBody>
                  <a:tcPr/>
                </a:tc>
                <a:extLst>
                  <a:ext uri="{0D108BD9-81ED-4DB2-BD59-A6C34878D82A}">
                    <a16:rowId xmlns:a16="http://schemas.microsoft.com/office/drawing/2014/main" val="2967790080"/>
                  </a:ext>
                </a:extLst>
              </a:tr>
              <a:tr h="370840">
                <a:tc>
                  <a:txBody>
                    <a:bodyPr/>
                    <a:lstStyle/>
                    <a:p>
                      <a:pPr algn="dist"/>
                      <a:r>
                        <a:rPr kumimoji="1" lang="ja-JP" altLang="en-US" sz="1200" dirty="0" smtClean="0"/>
                        <a:t>北渡島檜山</a:t>
                      </a:r>
                      <a:endParaRPr kumimoji="1" lang="ja-JP" altLang="en-US" sz="1200" dirty="0"/>
                    </a:p>
                  </a:txBody>
                  <a:tcPr/>
                </a:tc>
                <a:tc>
                  <a:txBody>
                    <a:bodyPr/>
                    <a:lstStyle/>
                    <a:p>
                      <a:pPr algn="r"/>
                      <a:r>
                        <a:rPr kumimoji="1" lang="en-US" altLang="ja-JP" sz="1400" dirty="0" smtClean="0">
                          <a:latin typeface="+mn-ea"/>
                          <a:ea typeface="+mn-ea"/>
                        </a:rPr>
                        <a:t>256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626</a:t>
                      </a:r>
                      <a:endParaRPr kumimoji="1" lang="ja-JP" altLang="en-US" sz="1400" dirty="0">
                        <a:latin typeface="+mn-ea"/>
                        <a:ea typeface="+mn-ea"/>
                      </a:endParaRPr>
                    </a:p>
                  </a:txBody>
                  <a:tcPr/>
                </a:tc>
                <a:extLst>
                  <a:ext uri="{0D108BD9-81ED-4DB2-BD59-A6C34878D82A}">
                    <a16:rowId xmlns:a16="http://schemas.microsoft.com/office/drawing/2014/main" val="3091438903"/>
                  </a:ext>
                </a:extLst>
              </a:tr>
              <a:tr h="370840">
                <a:tc>
                  <a:txBody>
                    <a:bodyPr/>
                    <a:lstStyle/>
                    <a:p>
                      <a:pPr algn="dist"/>
                      <a:r>
                        <a:rPr kumimoji="1" lang="ja-JP" altLang="en-US" sz="1400" dirty="0" smtClean="0"/>
                        <a:t>札幌</a:t>
                      </a:r>
                      <a:endParaRPr kumimoji="1" lang="ja-JP" altLang="en-US" sz="1400" dirty="0"/>
                    </a:p>
                  </a:txBody>
                  <a:tcPr/>
                </a:tc>
                <a:tc>
                  <a:txBody>
                    <a:bodyPr/>
                    <a:lstStyle/>
                    <a:p>
                      <a:pPr algn="r"/>
                      <a:r>
                        <a:rPr kumimoji="1" lang="en-US" altLang="ja-JP" sz="1400" dirty="0" smtClean="0">
                          <a:latin typeface="+mn-ea"/>
                          <a:ea typeface="+mn-ea"/>
                        </a:rPr>
                        <a:t>25,247</a:t>
                      </a:r>
                    </a:p>
                  </a:txBody>
                  <a:tcPr/>
                </a:tc>
                <a:tc>
                  <a:txBody>
                    <a:bodyPr/>
                    <a:lstStyle/>
                    <a:p>
                      <a:pPr algn="r"/>
                      <a:r>
                        <a:rPr kumimoji="1" lang="en-US" altLang="ja-JP" sz="1400" dirty="0" smtClean="0">
                          <a:latin typeface="+mn-ea"/>
                          <a:ea typeface="+mn-ea"/>
                        </a:rPr>
                        <a:t>32,777</a:t>
                      </a:r>
                      <a:endParaRPr kumimoji="1" lang="ja-JP" altLang="en-US" sz="1400" dirty="0">
                        <a:latin typeface="+mn-ea"/>
                        <a:ea typeface="+mn-ea"/>
                      </a:endParaRPr>
                    </a:p>
                  </a:txBody>
                  <a:tcPr/>
                </a:tc>
                <a:extLst>
                  <a:ext uri="{0D108BD9-81ED-4DB2-BD59-A6C34878D82A}">
                    <a16:rowId xmlns:a16="http://schemas.microsoft.com/office/drawing/2014/main" val="2453790232"/>
                  </a:ext>
                </a:extLst>
              </a:tr>
              <a:tr h="370840">
                <a:tc>
                  <a:txBody>
                    <a:bodyPr/>
                    <a:lstStyle/>
                    <a:p>
                      <a:pPr algn="dist"/>
                      <a:r>
                        <a:rPr kumimoji="1" lang="ja-JP" altLang="en-US" sz="1400" dirty="0" smtClean="0"/>
                        <a:t>後志</a:t>
                      </a:r>
                      <a:endParaRPr kumimoji="1" lang="ja-JP" altLang="en-US" sz="1400" dirty="0"/>
                    </a:p>
                  </a:txBody>
                  <a:tcPr/>
                </a:tc>
                <a:tc>
                  <a:txBody>
                    <a:bodyPr/>
                    <a:lstStyle/>
                    <a:p>
                      <a:pPr algn="r"/>
                      <a:r>
                        <a:rPr kumimoji="1" lang="en-US" altLang="ja-JP" sz="1400" dirty="0" smtClean="0">
                          <a:latin typeface="+mn-ea"/>
                          <a:ea typeface="+mn-ea"/>
                        </a:rPr>
                        <a:t>1,117</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2,571</a:t>
                      </a:r>
                      <a:endParaRPr kumimoji="1" lang="ja-JP" altLang="en-US" sz="1400" dirty="0">
                        <a:latin typeface="+mn-ea"/>
                        <a:ea typeface="+mn-ea"/>
                      </a:endParaRPr>
                    </a:p>
                  </a:txBody>
                  <a:tcPr/>
                </a:tc>
                <a:extLst>
                  <a:ext uri="{0D108BD9-81ED-4DB2-BD59-A6C34878D82A}">
                    <a16:rowId xmlns:a16="http://schemas.microsoft.com/office/drawing/2014/main" val="2386196629"/>
                  </a:ext>
                </a:extLst>
              </a:tr>
              <a:tr h="370840">
                <a:tc>
                  <a:txBody>
                    <a:bodyPr/>
                    <a:lstStyle/>
                    <a:p>
                      <a:pPr algn="dist"/>
                      <a:r>
                        <a:rPr kumimoji="1" lang="ja-JP" altLang="en-US" sz="1400" dirty="0" smtClean="0"/>
                        <a:t>南空知</a:t>
                      </a:r>
                      <a:endParaRPr kumimoji="1" lang="ja-JP" altLang="en-US" sz="1400" dirty="0"/>
                    </a:p>
                  </a:txBody>
                  <a:tcPr/>
                </a:tc>
                <a:tc>
                  <a:txBody>
                    <a:bodyPr/>
                    <a:lstStyle/>
                    <a:p>
                      <a:pPr algn="r"/>
                      <a:r>
                        <a:rPr kumimoji="1" lang="en-US" altLang="ja-JP" sz="1400" dirty="0" smtClean="0">
                          <a:latin typeface="+mn-ea"/>
                          <a:ea typeface="+mn-ea"/>
                        </a:rPr>
                        <a:t>905</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1,821</a:t>
                      </a:r>
                      <a:endParaRPr kumimoji="1" lang="ja-JP" altLang="en-US" sz="1400" dirty="0">
                        <a:latin typeface="+mn-ea"/>
                        <a:ea typeface="+mn-ea"/>
                      </a:endParaRPr>
                    </a:p>
                  </a:txBody>
                  <a:tcPr/>
                </a:tc>
                <a:extLst>
                  <a:ext uri="{0D108BD9-81ED-4DB2-BD59-A6C34878D82A}">
                    <a16:rowId xmlns:a16="http://schemas.microsoft.com/office/drawing/2014/main" val="1075097217"/>
                  </a:ext>
                </a:extLst>
              </a:tr>
              <a:tr h="370840">
                <a:tc>
                  <a:txBody>
                    <a:bodyPr/>
                    <a:lstStyle/>
                    <a:p>
                      <a:pPr algn="dist"/>
                      <a:r>
                        <a:rPr kumimoji="1" lang="ja-JP" altLang="en-US" sz="1400" dirty="0" smtClean="0"/>
                        <a:t>中空知</a:t>
                      </a:r>
                      <a:endParaRPr kumimoji="1" lang="ja-JP" altLang="en-US" sz="1400" dirty="0"/>
                    </a:p>
                  </a:txBody>
                  <a:tcPr/>
                </a:tc>
                <a:tc>
                  <a:txBody>
                    <a:bodyPr/>
                    <a:lstStyle/>
                    <a:p>
                      <a:pPr algn="r"/>
                      <a:r>
                        <a:rPr kumimoji="1" lang="en-US" altLang="ja-JP" sz="1400" dirty="0" smtClean="0">
                          <a:latin typeface="+mn-ea"/>
                          <a:ea typeface="+mn-ea"/>
                        </a:rPr>
                        <a:t>898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1,846</a:t>
                      </a:r>
                      <a:endParaRPr kumimoji="1" lang="ja-JP" altLang="en-US" sz="1400" dirty="0">
                        <a:latin typeface="+mn-ea"/>
                        <a:ea typeface="+mn-ea"/>
                      </a:endParaRPr>
                    </a:p>
                  </a:txBody>
                  <a:tcPr/>
                </a:tc>
                <a:extLst>
                  <a:ext uri="{0D108BD9-81ED-4DB2-BD59-A6C34878D82A}">
                    <a16:rowId xmlns:a16="http://schemas.microsoft.com/office/drawing/2014/main" val="112736819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718738270"/>
              </p:ext>
            </p:extLst>
          </p:nvPr>
        </p:nvGraphicFramePr>
        <p:xfrm>
          <a:off x="3314477" y="1552305"/>
          <a:ext cx="3121944" cy="3114040"/>
        </p:xfrm>
        <a:graphic>
          <a:graphicData uri="http://schemas.openxmlformats.org/drawingml/2006/table">
            <a:tbl>
              <a:tblPr firstRow="1" bandRow="1">
                <a:tableStyleId>{5940675A-B579-460E-94D1-54222C63F5DA}</a:tableStyleId>
              </a:tblPr>
              <a:tblGrid>
                <a:gridCol w="1040648">
                  <a:extLst>
                    <a:ext uri="{9D8B030D-6E8A-4147-A177-3AD203B41FA5}">
                      <a16:colId xmlns:a16="http://schemas.microsoft.com/office/drawing/2014/main" val="1069912678"/>
                    </a:ext>
                  </a:extLst>
                </a:gridCol>
                <a:gridCol w="1040648">
                  <a:extLst>
                    <a:ext uri="{9D8B030D-6E8A-4147-A177-3AD203B41FA5}">
                      <a16:colId xmlns:a16="http://schemas.microsoft.com/office/drawing/2014/main" val="1393440223"/>
                    </a:ext>
                  </a:extLst>
                </a:gridCol>
                <a:gridCol w="1040648">
                  <a:extLst>
                    <a:ext uri="{9D8B030D-6E8A-4147-A177-3AD203B41FA5}">
                      <a16:colId xmlns:a16="http://schemas.microsoft.com/office/drawing/2014/main" val="2803230125"/>
                    </a:ext>
                  </a:extLst>
                </a:gridCol>
              </a:tblGrid>
              <a:tr h="370840">
                <a:tc>
                  <a:txBody>
                    <a:bodyPr/>
                    <a:lstStyle/>
                    <a:p>
                      <a:pPr algn="ctr"/>
                      <a:r>
                        <a:rPr kumimoji="1" lang="ja-JP" altLang="en-US" sz="1400" b="1" dirty="0" smtClean="0"/>
                        <a:t>圏域名</a:t>
                      </a:r>
                      <a:endParaRPr kumimoji="1" lang="ja-JP" altLang="en-US" sz="1400" b="1" dirty="0"/>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endParaRPr kumimoji="1" lang="en-US" altLang="ja-JP" sz="1400" b="1" dirty="0" smtClean="0">
                        <a:latin typeface="+mn-ea"/>
                        <a:ea typeface="+mn-ea"/>
                      </a:endParaRPr>
                    </a:p>
                    <a:p>
                      <a:pPr algn="ct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2908664847"/>
                  </a:ext>
                </a:extLst>
              </a:tr>
              <a:tr h="370840">
                <a:tc>
                  <a:txBody>
                    <a:bodyPr/>
                    <a:lstStyle/>
                    <a:p>
                      <a:pPr algn="dist"/>
                      <a:r>
                        <a:rPr kumimoji="1" lang="ja-JP" altLang="en-US" sz="1400" dirty="0" smtClean="0"/>
                        <a:t>北空知</a:t>
                      </a:r>
                      <a:endParaRPr kumimoji="1" lang="ja-JP" altLang="en-US" sz="1400" dirty="0"/>
                    </a:p>
                  </a:txBody>
                  <a:tcPr/>
                </a:tc>
                <a:tc>
                  <a:txBody>
                    <a:bodyPr/>
                    <a:lstStyle/>
                    <a:p>
                      <a:pPr algn="r"/>
                      <a:r>
                        <a:rPr kumimoji="1" lang="en-US" altLang="ja-JP" sz="1400" dirty="0" smtClean="0">
                          <a:latin typeface="+mn-ea"/>
                          <a:ea typeface="+mn-ea"/>
                        </a:rPr>
                        <a:t>216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606</a:t>
                      </a:r>
                      <a:endParaRPr kumimoji="1" lang="ja-JP" altLang="en-US" sz="1400" dirty="0">
                        <a:latin typeface="+mn-ea"/>
                        <a:ea typeface="+mn-ea"/>
                      </a:endParaRPr>
                    </a:p>
                  </a:txBody>
                  <a:tcPr/>
                </a:tc>
                <a:extLst>
                  <a:ext uri="{0D108BD9-81ED-4DB2-BD59-A6C34878D82A}">
                    <a16:rowId xmlns:a16="http://schemas.microsoft.com/office/drawing/2014/main" val="2132820919"/>
                  </a:ext>
                </a:extLst>
              </a:tr>
              <a:tr h="370840">
                <a:tc>
                  <a:txBody>
                    <a:bodyPr/>
                    <a:lstStyle/>
                    <a:p>
                      <a:pPr algn="dist"/>
                      <a:r>
                        <a:rPr kumimoji="1" lang="ja-JP" altLang="en-US" sz="1400" dirty="0" smtClean="0"/>
                        <a:t>西胆振</a:t>
                      </a:r>
                      <a:endParaRPr kumimoji="1" lang="ja-JP" altLang="en-US" sz="1400" dirty="0"/>
                    </a:p>
                  </a:txBody>
                  <a:tcPr/>
                </a:tc>
                <a:tc>
                  <a:txBody>
                    <a:bodyPr/>
                    <a:lstStyle/>
                    <a:p>
                      <a:pPr algn="r"/>
                      <a:r>
                        <a:rPr kumimoji="1" lang="en-US" altLang="ja-JP" sz="1400" dirty="0" smtClean="0">
                          <a:latin typeface="+mn-ea"/>
                          <a:ea typeface="+mn-ea"/>
                        </a:rPr>
                        <a:t>1,668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3,319</a:t>
                      </a:r>
                      <a:endParaRPr kumimoji="1" lang="ja-JP" altLang="en-US" sz="1400" dirty="0">
                        <a:latin typeface="+mn-ea"/>
                        <a:ea typeface="+mn-ea"/>
                      </a:endParaRPr>
                    </a:p>
                  </a:txBody>
                  <a:tcPr/>
                </a:tc>
                <a:extLst>
                  <a:ext uri="{0D108BD9-81ED-4DB2-BD59-A6C34878D82A}">
                    <a16:rowId xmlns:a16="http://schemas.microsoft.com/office/drawing/2014/main" val="2967790080"/>
                  </a:ext>
                </a:extLst>
              </a:tr>
              <a:tr h="370840">
                <a:tc>
                  <a:txBody>
                    <a:bodyPr/>
                    <a:lstStyle/>
                    <a:p>
                      <a:pPr algn="dist"/>
                      <a:r>
                        <a:rPr kumimoji="1" lang="ja-JP" altLang="en-US" sz="1400" dirty="0" smtClean="0"/>
                        <a:t>東胆振</a:t>
                      </a:r>
                      <a:endParaRPr kumimoji="1" lang="ja-JP" altLang="en-US" sz="1400" dirty="0"/>
                    </a:p>
                  </a:txBody>
                  <a:tcPr/>
                </a:tc>
                <a:tc>
                  <a:txBody>
                    <a:bodyPr/>
                    <a:lstStyle/>
                    <a:p>
                      <a:pPr algn="r"/>
                      <a:r>
                        <a:rPr kumimoji="1" lang="en-US" altLang="ja-JP" sz="1400" dirty="0" smtClean="0">
                          <a:latin typeface="+mn-ea"/>
                          <a:ea typeface="+mn-ea"/>
                        </a:rPr>
                        <a:t>1,773</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2,045</a:t>
                      </a:r>
                      <a:endParaRPr kumimoji="1" lang="ja-JP" altLang="en-US" sz="1400" dirty="0">
                        <a:latin typeface="+mn-ea"/>
                        <a:ea typeface="+mn-ea"/>
                      </a:endParaRPr>
                    </a:p>
                  </a:txBody>
                  <a:tcPr/>
                </a:tc>
                <a:extLst>
                  <a:ext uri="{0D108BD9-81ED-4DB2-BD59-A6C34878D82A}">
                    <a16:rowId xmlns:a16="http://schemas.microsoft.com/office/drawing/2014/main" val="3091438903"/>
                  </a:ext>
                </a:extLst>
              </a:tr>
              <a:tr h="370840">
                <a:tc>
                  <a:txBody>
                    <a:bodyPr/>
                    <a:lstStyle/>
                    <a:p>
                      <a:pPr algn="dist"/>
                      <a:r>
                        <a:rPr kumimoji="1" lang="ja-JP" altLang="en-US" sz="1400" dirty="0" smtClean="0"/>
                        <a:t>日高</a:t>
                      </a:r>
                      <a:endParaRPr kumimoji="1" lang="ja-JP" altLang="en-US" sz="1400" dirty="0"/>
                    </a:p>
                  </a:txBody>
                  <a:tcPr/>
                </a:tc>
                <a:tc>
                  <a:txBody>
                    <a:bodyPr/>
                    <a:lstStyle/>
                    <a:p>
                      <a:pPr algn="r"/>
                      <a:r>
                        <a:rPr kumimoji="1" lang="en-US" altLang="ja-JP" sz="1400" dirty="0" smtClean="0">
                          <a:latin typeface="+mn-ea"/>
                          <a:ea typeface="+mn-ea"/>
                        </a:rPr>
                        <a:t>208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599</a:t>
                      </a:r>
                      <a:endParaRPr kumimoji="1" lang="ja-JP" altLang="en-US" sz="1400" dirty="0">
                        <a:latin typeface="+mn-ea"/>
                        <a:ea typeface="+mn-ea"/>
                      </a:endParaRPr>
                    </a:p>
                  </a:txBody>
                  <a:tcPr/>
                </a:tc>
                <a:extLst>
                  <a:ext uri="{0D108BD9-81ED-4DB2-BD59-A6C34878D82A}">
                    <a16:rowId xmlns:a16="http://schemas.microsoft.com/office/drawing/2014/main" val="2453790232"/>
                  </a:ext>
                </a:extLst>
              </a:tr>
              <a:tr h="370840">
                <a:tc>
                  <a:txBody>
                    <a:bodyPr/>
                    <a:lstStyle/>
                    <a:p>
                      <a:pPr algn="dist"/>
                      <a:r>
                        <a:rPr kumimoji="1" lang="ja-JP" altLang="en-US" sz="1400" dirty="0" smtClean="0"/>
                        <a:t>上川中部</a:t>
                      </a:r>
                      <a:endParaRPr kumimoji="1" lang="ja-JP" altLang="en-US" sz="1400" dirty="0"/>
                    </a:p>
                  </a:txBody>
                  <a:tcPr/>
                </a:tc>
                <a:tc>
                  <a:txBody>
                    <a:bodyPr/>
                    <a:lstStyle/>
                    <a:p>
                      <a:pPr algn="r"/>
                      <a:r>
                        <a:rPr kumimoji="1" lang="en-US" altLang="ja-JP" sz="1400" dirty="0" smtClean="0">
                          <a:latin typeface="+mn-ea"/>
                          <a:ea typeface="+mn-ea"/>
                        </a:rPr>
                        <a:t>4,839</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5,904</a:t>
                      </a:r>
                      <a:endParaRPr kumimoji="1" lang="ja-JP" altLang="en-US" sz="1400" dirty="0">
                        <a:latin typeface="+mn-ea"/>
                        <a:ea typeface="+mn-ea"/>
                      </a:endParaRPr>
                    </a:p>
                  </a:txBody>
                  <a:tcPr/>
                </a:tc>
                <a:extLst>
                  <a:ext uri="{0D108BD9-81ED-4DB2-BD59-A6C34878D82A}">
                    <a16:rowId xmlns:a16="http://schemas.microsoft.com/office/drawing/2014/main" val="2386196629"/>
                  </a:ext>
                </a:extLst>
              </a:tr>
              <a:tr h="370840">
                <a:tc>
                  <a:txBody>
                    <a:bodyPr/>
                    <a:lstStyle/>
                    <a:p>
                      <a:pPr algn="dist"/>
                      <a:r>
                        <a:rPr kumimoji="1" lang="ja-JP" altLang="en-US" sz="1400" dirty="0" smtClean="0"/>
                        <a:t>上川北部</a:t>
                      </a:r>
                      <a:endParaRPr kumimoji="1" lang="ja-JP" altLang="en-US" sz="1400" dirty="0"/>
                    </a:p>
                  </a:txBody>
                  <a:tcPr/>
                </a:tc>
                <a:tc>
                  <a:txBody>
                    <a:bodyPr/>
                    <a:lstStyle/>
                    <a:p>
                      <a:pPr algn="r"/>
                      <a:r>
                        <a:rPr kumimoji="1" lang="en-US" altLang="ja-JP" sz="1400" dirty="0" smtClean="0">
                          <a:latin typeface="+mn-ea"/>
                          <a:ea typeface="+mn-ea"/>
                        </a:rPr>
                        <a:t>440</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865</a:t>
                      </a:r>
                      <a:endParaRPr kumimoji="1" lang="ja-JP" altLang="en-US" sz="1400" dirty="0">
                        <a:latin typeface="+mn-ea"/>
                        <a:ea typeface="+mn-ea"/>
                      </a:endParaRPr>
                    </a:p>
                  </a:txBody>
                  <a:tcPr/>
                </a:tc>
                <a:extLst>
                  <a:ext uri="{0D108BD9-81ED-4DB2-BD59-A6C34878D82A}">
                    <a16:rowId xmlns:a16="http://schemas.microsoft.com/office/drawing/2014/main" val="1075097217"/>
                  </a:ext>
                </a:extLst>
              </a:tr>
              <a:tr h="370840">
                <a:tc>
                  <a:txBody>
                    <a:bodyPr/>
                    <a:lstStyle/>
                    <a:p>
                      <a:pPr algn="dist"/>
                      <a:r>
                        <a:rPr kumimoji="1" lang="ja-JP" altLang="en-US" sz="1400" dirty="0" smtClean="0"/>
                        <a:t>富良野</a:t>
                      </a:r>
                      <a:endParaRPr kumimoji="1" lang="ja-JP" altLang="en-US" sz="1400" dirty="0"/>
                    </a:p>
                  </a:txBody>
                  <a:tcPr/>
                </a:tc>
                <a:tc>
                  <a:txBody>
                    <a:bodyPr/>
                    <a:lstStyle/>
                    <a:p>
                      <a:pPr algn="r"/>
                      <a:r>
                        <a:rPr kumimoji="1" lang="en-US" altLang="ja-JP" sz="1400" dirty="0" smtClean="0">
                          <a:latin typeface="+mn-ea"/>
                          <a:ea typeface="+mn-ea"/>
                        </a:rPr>
                        <a:t>251</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472</a:t>
                      </a:r>
                      <a:endParaRPr kumimoji="1" lang="ja-JP" altLang="en-US" sz="1400" dirty="0">
                        <a:latin typeface="+mn-ea"/>
                        <a:ea typeface="+mn-ea"/>
                      </a:endParaRPr>
                    </a:p>
                  </a:txBody>
                  <a:tcPr/>
                </a:tc>
                <a:extLst>
                  <a:ext uri="{0D108BD9-81ED-4DB2-BD59-A6C34878D82A}">
                    <a16:rowId xmlns:a16="http://schemas.microsoft.com/office/drawing/2014/main" val="112736819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83426161"/>
              </p:ext>
            </p:extLst>
          </p:nvPr>
        </p:nvGraphicFramePr>
        <p:xfrm>
          <a:off x="6612720" y="1552305"/>
          <a:ext cx="3121944" cy="3474193"/>
        </p:xfrm>
        <a:graphic>
          <a:graphicData uri="http://schemas.openxmlformats.org/drawingml/2006/table">
            <a:tbl>
              <a:tblPr firstRow="1" bandRow="1">
                <a:tableStyleId>{5940675A-B579-460E-94D1-54222C63F5DA}</a:tableStyleId>
              </a:tblPr>
              <a:tblGrid>
                <a:gridCol w="1040648">
                  <a:extLst>
                    <a:ext uri="{9D8B030D-6E8A-4147-A177-3AD203B41FA5}">
                      <a16:colId xmlns:a16="http://schemas.microsoft.com/office/drawing/2014/main" val="1069912678"/>
                    </a:ext>
                  </a:extLst>
                </a:gridCol>
                <a:gridCol w="1040648">
                  <a:extLst>
                    <a:ext uri="{9D8B030D-6E8A-4147-A177-3AD203B41FA5}">
                      <a16:colId xmlns:a16="http://schemas.microsoft.com/office/drawing/2014/main" val="1393440223"/>
                    </a:ext>
                  </a:extLst>
                </a:gridCol>
                <a:gridCol w="1040648">
                  <a:extLst>
                    <a:ext uri="{9D8B030D-6E8A-4147-A177-3AD203B41FA5}">
                      <a16:colId xmlns:a16="http://schemas.microsoft.com/office/drawing/2014/main" val="2803230125"/>
                    </a:ext>
                  </a:extLst>
                </a:gridCol>
              </a:tblGrid>
              <a:tr h="532217">
                <a:tc>
                  <a:txBody>
                    <a:bodyPr/>
                    <a:lstStyle/>
                    <a:p>
                      <a:pPr algn="ctr"/>
                      <a:r>
                        <a:rPr kumimoji="1" lang="ja-JP" altLang="en-US" sz="1400" b="1" dirty="0" smtClean="0"/>
                        <a:t>圏域名</a:t>
                      </a:r>
                      <a:endParaRPr kumimoji="1" lang="ja-JP" altLang="en-US" sz="1400" b="1" dirty="0"/>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endParaRPr kumimoji="1" lang="en-US" altLang="ja-JP" sz="1400" b="1" dirty="0" smtClean="0">
                        <a:latin typeface="+mn-ea"/>
                        <a:ea typeface="+mn-ea"/>
                      </a:endParaRPr>
                    </a:p>
                    <a:p>
                      <a:pPr algn="ct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2908664847"/>
                  </a:ext>
                </a:extLst>
              </a:tr>
              <a:tr h="367747">
                <a:tc>
                  <a:txBody>
                    <a:bodyPr/>
                    <a:lstStyle/>
                    <a:p>
                      <a:pPr algn="dist"/>
                      <a:r>
                        <a:rPr kumimoji="1" lang="ja-JP" altLang="en-US" sz="1400" dirty="0" smtClean="0"/>
                        <a:t>留萌</a:t>
                      </a:r>
                      <a:endParaRPr kumimoji="1" lang="ja-JP" altLang="en-US" sz="1400" dirty="0"/>
                    </a:p>
                  </a:txBody>
                  <a:tcPr/>
                </a:tc>
                <a:tc>
                  <a:txBody>
                    <a:bodyPr/>
                    <a:lstStyle/>
                    <a:p>
                      <a:pPr algn="r"/>
                      <a:r>
                        <a:rPr kumimoji="1" lang="en-US" altLang="ja-JP" sz="1400" dirty="0" smtClean="0">
                          <a:latin typeface="+mn-ea"/>
                          <a:ea typeface="+mn-ea"/>
                        </a:rPr>
                        <a:t>208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671</a:t>
                      </a:r>
                      <a:endParaRPr kumimoji="1" lang="ja-JP" altLang="en-US" sz="1400" dirty="0">
                        <a:latin typeface="+mn-ea"/>
                        <a:ea typeface="+mn-ea"/>
                      </a:endParaRPr>
                    </a:p>
                  </a:txBody>
                  <a:tcPr/>
                </a:tc>
                <a:extLst>
                  <a:ext uri="{0D108BD9-81ED-4DB2-BD59-A6C34878D82A}">
                    <a16:rowId xmlns:a16="http://schemas.microsoft.com/office/drawing/2014/main" val="2132820919"/>
                  </a:ext>
                </a:extLst>
              </a:tr>
              <a:tr h="367747">
                <a:tc>
                  <a:txBody>
                    <a:bodyPr/>
                    <a:lstStyle/>
                    <a:p>
                      <a:pPr algn="dist"/>
                      <a:r>
                        <a:rPr kumimoji="1" lang="ja-JP" altLang="en-US" sz="1400" dirty="0" smtClean="0"/>
                        <a:t>宗谷</a:t>
                      </a:r>
                      <a:endParaRPr kumimoji="1" lang="ja-JP" altLang="en-US" sz="1400" dirty="0"/>
                    </a:p>
                  </a:txBody>
                  <a:tcPr/>
                </a:tc>
                <a:tc>
                  <a:txBody>
                    <a:bodyPr/>
                    <a:lstStyle/>
                    <a:p>
                      <a:pPr algn="r"/>
                      <a:r>
                        <a:rPr kumimoji="1" lang="en-US" altLang="ja-JP" sz="1400" dirty="0" smtClean="0">
                          <a:latin typeface="+mn-ea"/>
                          <a:ea typeface="+mn-ea"/>
                        </a:rPr>
                        <a:t>292</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719</a:t>
                      </a:r>
                      <a:endParaRPr kumimoji="1" lang="ja-JP" altLang="en-US" sz="1400" dirty="0">
                        <a:latin typeface="+mn-ea"/>
                        <a:ea typeface="+mn-ea"/>
                      </a:endParaRPr>
                    </a:p>
                  </a:txBody>
                  <a:tcPr/>
                </a:tc>
                <a:extLst>
                  <a:ext uri="{0D108BD9-81ED-4DB2-BD59-A6C34878D82A}">
                    <a16:rowId xmlns:a16="http://schemas.microsoft.com/office/drawing/2014/main" val="2967790080"/>
                  </a:ext>
                </a:extLst>
              </a:tr>
              <a:tr h="367747">
                <a:tc>
                  <a:txBody>
                    <a:bodyPr/>
                    <a:lstStyle/>
                    <a:p>
                      <a:pPr algn="dist"/>
                      <a:r>
                        <a:rPr kumimoji="1" lang="ja-JP" altLang="en-US" sz="1400" dirty="0" smtClean="0"/>
                        <a:t>北網</a:t>
                      </a:r>
                      <a:endParaRPr kumimoji="1" lang="ja-JP" altLang="en-US" sz="1400" dirty="0"/>
                    </a:p>
                  </a:txBody>
                  <a:tcPr/>
                </a:tc>
                <a:tc>
                  <a:txBody>
                    <a:bodyPr/>
                    <a:lstStyle/>
                    <a:p>
                      <a:pPr algn="r"/>
                      <a:r>
                        <a:rPr kumimoji="1" lang="en-US" altLang="ja-JP" sz="1400" dirty="0" smtClean="0">
                          <a:latin typeface="+mn-ea"/>
                          <a:ea typeface="+mn-ea"/>
                        </a:rPr>
                        <a:t>2,036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2,716</a:t>
                      </a:r>
                      <a:endParaRPr kumimoji="1" lang="ja-JP" altLang="en-US" sz="1400" dirty="0">
                        <a:latin typeface="+mn-ea"/>
                        <a:ea typeface="+mn-ea"/>
                      </a:endParaRPr>
                    </a:p>
                  </a:txBody>
                  <a:tcPr/>
                </a:tc>
                <a:extLst>
                  <a:ext uri="{0D108BD9-81ED-4DB2-BD59-A6C34878D82A}">
                    <a16:rowId xmlns:a16="http://schemas.microsoft.com/office/drawing/2014/main" val="3091438903"/>
                  </a:ext>
                </a:extLst>
              </a:tr>
              <a:tr h="367747">
                <a:tc>
                  <a:txBody>
                    <a:bodyPr/>
                    <a:lstStyle/>
                    <a:p>
                      <a:pPr algn="dist"/>
                      <a:r>
                        <a:rPr kumimoji="1" lang="ja-JP" altLang="en-US" sz="1400" dirty="0" smtClean="0"/>
                        <a:t>遠紋</a:t>
                      </a:r>
                      <a:endParaRPr kumimoji="1" lang="ja-JP" altLang="en-US" sz="1400" dirty="0"/>
                    </a:p>
                  </a:txBody>
                  <a:tcPr/>
                </a:tc>
                <a:tc>
                  <a:txBody>
                    <a:bodyPr/>
                    <a:lstStyle/>
                    <a:p>
                      <a:pPr algn="r"/>
                      <a:r>
                        <a:rPr kumimoji="1" lang="en-US" altLang="ja-JP" sz="1400" dirty="0" smtClean="0">
                          <a:latin typeface="+mn-ea"/>
                          <a:ea typeface="+mn-ea"/>
                        </a:rPr>
                        <a:t>384</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893</a:t>
                      </a:r>
                      <a:endParaRPr kumimoji="1" lang="ja-JP" altLang="en-US" sz="1400" dirty="0">
                        <a:latin typeface="+mn-ea"/>
                        <a:ea typeface="+mn-ea"/>
                      </a:endParaRPr>
                    </a:p>
                  </a:txBody>
                  <a:tcPr/>
                </a:tc>
                <a:extLst>
                  <a:ext uri="{0D108BD9-81ED-4DB2-BD59-A6C34878D82A}">
                    <a16:rowId xmlns:a16="http://schemas.microsoft.com/office/drawing/2014/main" val="2453790232"/>
                  </a:ext>
                </a:extLst>
              </a:tr>
              <a:tr h="367747">
                <a:tc>
                  <a:txBody>
                    <a:bodyPr/>
                    <a:lstStyle/>
                    <a:p>
                      <a:pPr algn="dist"/>
                      <a:r>
                        <a:rPr kumimoji="1" lang="ja-JP" altLang="en-US" sz="1400" dirty="0" smtClean="0"/>
                        <a:t>十勝</a:t>
                      </a:r>
                      <a:endParaRPr kumimoji="1" lang="ja-JP" altLang="en-US" sz="1400" dirty="0"/>
                    </a:p>
                  </a:txBody>
                  <a:tcPr/>
                </a:tc>
                <a:tc>
                  <a:txBody>
                    <a:bodyPr/>
                    <a:lstStyle/>
                    <a:p>
                      <a:pPr algn="r"/>
                      <a:r>
                        <a:rPr kumimoji="1" lang="en-US" altLang="ja-JP" sz="1400" dirty="0" smtClean="0">
                          <a:latin typeface="+mn-ea"/>
                          <a:ea typeface="+mn-ea"/>
                        </a:rPr>
                        <a:t>3,421</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3,940</a:t>
                      </a:r>
                      <a:endParaRPr kumimoji="1" lang="ja-JP" altLang="en-US" sz="1400" dirty="0">
                        <a:latin typeface="+mn-ea"/>
                        <a:ea typeface="+mn-ea"/>
                      </a:endParaRPr>
                    </a:p>
                  </a:txBody>
                  <a:tcPr/>
                </a:tc>
                <a:extLst>
                  <a:ext uri="{0D108BD9-81ED-4DB2-BD59-A6C34878D82A}">
                    <a16:rowId xmlns:a16="http://schemas.microsoft.com/office/drawing/2014/main" val="2386196629"/>
                  </a:ext>
                </a:extLst>
              </a:tr>
              <a:tr h="367747">
                <a:tc>
                  <a:txBody>
                    <a:bodyPr/>
                    <a:lstStyle/>
                    <a:p>
                      <a:pPr algn="dist"/>
                      <a:r>
                        <a:rPr kumimoji="1" lang="ja-JP" altLang="en-US" sz="1400" dirty="0" smtClean="0"/>
                        <a:t>釧路</a:t>
                      </a:r>
                      <a:endParaRPr kumimoji="1" lang="ja-JP" altLang="en-US" sz="1400" dirty="0"/>
                    </a:p>
                  </a:txBody>
                  <a:tcPr/>
                </a:tc>
                <a:tc>
                  <a:txBody>
                    <a:bodyPr/>
                    <a:lstStyle/>
                    <a:p>
                      <a:pPr algn="r"/>
                      <a:r>
                        <a:rPr kumimoji="1" lang="en-US" altLang="ja-JP" sz="1400" dirty="0" smtClean="0">
                          <a:latin typeface="+mn-ea"/>
                          <a:ea typeface="+mn-ea"/>
                        </a:rPr>
                        <a:t>2,924</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3,390</a:t>
                      </a:r>
                      <a:endParaRPr kumimoji="1" lang="ja-JP" altLang="en-US" sz="1400" dirty="0">
                        <a:latin typeface="+mn-ea"/>
                        <a:ea typeface="+mn-ea"/>
                      </a:endParaRPr>
                    </a:p>
                  </a:txBody>
                  <a:tcPr/>
                </a:tc>
                <a:extLst>
                  <a:ext uri="{0D108BD9-81ED-4DB2-BD59-A6C34878D82A}">
                    <a16:rowId xmlns:a16="http://schemas.microsoft.com/office/drawing/2014/main" val="1075097217"/>
                  </a:ext>
                </a:extLst>
              </a:tr>
              <a:tr h="367747">
                <a:tc>
                  <a:txBody>
                    <a:bodyPr/>
                    <a:lstStyle/>
                    <a:p>
                      <a:pPr algn="dist"/>
                      <a:r>
                        <a:rPr kumimoji="1" lang="ja-JP" altLang="en-US" sz="1400" dirty="0" smtClean="0"/>
                        <a:t>根室</a:t>
                      </a:r>
                      <a:endParaRPr kumimoji="1" lang="ja-JP" altLang="en-US" sz="1400" dirty="0"/>
                    </a:p>
                  </a:txBody>
                  <a:tcPr/>
                </a:tc>
                <a:tc>
                  <a:txBody>
                    <a:bodyPr/>
                    <a:lstStyle/>
                    <a:p>
                      <a:pPr algn="r"/>
                      <a:r>
                        <a:rPr kumimoji="1" lang="en-US" altLang="ja-JP" sz="1400" dirty="0" smtClean="0">
                          <a:latin typeface="+mn-ea"/>
                          <a:ea typeface="+mn-ea"/>
                        </a:rPr>
                        <a:t>286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557</a:t>
                      </a:r>
                      <a:endParaRPr kumimoji="1" lang="ja-JP" altLang="en-US" sz="1400" dirty="0">
                        <a:latin typeface="+mn-ea"/>
                        <a:ea typeface="+mn-ea"/>
                      </a:endParaRPr>
                    </a:p>
                  </a:txBody>
                  <a:tcPr/>
                </a:tc>
                <a:extLst>
                  <a:ext uri="{0D108BD9-81ED-4DB2-BD59-A6C34878D82A}">
                    <a16:rowId xmlns:a16="http://schemas.microsoft.com/office/drawing/2014/main" val="1127368190"/>
                  </a:ext>
                </a:extLst>
              </a:tr>
              <a:tr h="367747">
                <a:tc>
                  <a:txBody>
                    <a:bodyPr/>
                    <a:lstStyle/>
                    <a:p>
                      <a:pPr algn="dist"/>
                      <a:r>
                        <a:rPr kumimoji="1" lang="ja-JP" altLang="en-US" sz="1400" b="1" dirty="0" smtClean="0"/>
                        <a:t>合計</a:t>
                      </a:r>
                      <a:endParaRPr kumimoji="1" lang="ja-JP" altLang="en-US" sz="1400" b="1" dirty="0"/>
                    </a:p>
                  </a:txBody>
                  <a:tcPr/>
                </a:tc>
                <a:tc>
                  <a:txBody>
                    <a:bodyPr/>
                    <a:lstStyle/>
                    <a:p>
                      <a:pPr algn="r"/>
                      <a:r>
                        <a:rPr kumimoji="1" lang="en-US" altLang="ja-JP" sz="1400" b="1" dirty="0" smtClean="0">
                          <a:latin typeface="+mn-ea"/>
                          <a:ea typeface="+mn-ea"/>
                        </a:rPr>
                        <a:t>51,991</a:t>
                      </a:r>
                      <a:endParaRPr kumimoji="1" lang="ja-JP" altLang="en-US" sz="1400" b="1" dirty="0">
                        <a:latin typeface="+mn-ea"/>
                        <a:ea typeface="+mn-ea"/>
                      </a:endParaRPr>
                    </a:p>
                  </a:txBody>
                  <a:tcPr/>
                </a:tc>
                <a:tc>
                  <a:txBody>
                    <a:bodyPr/>
                    <a:lstStyle/>
                    <a:p>
                      <a:pPr algn="r"/>
                      <a:r>
                        <a:rPr kumimoji="1" lang="en-US" altLang="ja-JP" sz="1400" b="1" dirty="0" smtClean="0">
                          <a:latin typeface="+mn-ea"/>
                          <a:ea typeface="+mn-ea"/>
                        </a:rPr>
                        <a:t>72,149</a:t>
                      </a:r>
                      <a:endParaRPr kumimoji="1" lang="ja-JP" altLang="en-US" sz="1400" b="1" dirty="0">
                        <a:latin typeface="+mn-ea"/>
                        <a:ea typeface="+mn-ea"/>
                      </a:endParaRPr>
                    </a:p>
                  </a:txBody>
                  <a:tcPr/>
                </a:tc>
                <a:extLst>
                  <a:ext uri="{0D108BD9-81ED-4DB2-BD59-A6C34878D82A}">
                    <a16:rowId xmlns:a16="http://schemas.microsoft.com/office/drawing/2014/main" val="968096266"/>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547151144"/>
              </p:ext>
            </p:extLst>
          </p:nvPr>
        </p:nvGraphicFramePr>
        <p:xfrm>
          <a:off x="16233" y="5201900"/>
          <a:ext cx="6603999" cy="1483360"/>
        </p:xfrm>
        <a:graphic>
          <a:graphicData uri="http://schemas.openxmlformats.org/drawingml/2006/table">
            <a:tbl>
              <a:tblPr firstRow="1" bandRow="1">
                <a:tableStyleId>{5940675A-B579-460E-94D1-54222C63F5DA}</a:tableStyleId>
              </a:tblPr>
              <a:tblGrid>
                <a:gridCol w="2201333">
                  <a:extLst>
                    <a:ext uri="{9D8B030D-6E8A-4147-A177-3AD203B41FA5}">
                      <a16:colId xmlns:a16="http://schemas.microsoft.com/office/drawing/2014/main" val="3068197302"/>
                    </a:ext>
                  </a:extLst>
                </a:gridCol>
                <a:gridCol w="2201333">
                  <a:extLst>
                    <a:ext uri="{9D8B030D-6E8A-4147-A177-3AD203B41FA5}">
                      <a16:colId xmlns:a16="http://schemas.microsoft.com/office/drawing/2014/main" val="932769255"/>
                    </a:ext>
                  </a:extLst>
                </a:gridCol>
                <a:gridCol w="2201333">
                  <a:extLst>
                    <a:ext uri="{9D8B030D-6E8A-4147-A177-3AD203B41FA5}">
                      <a16:colId xmlns:a16="http://schemas.microsoft.com/office/drawing/2014/main" val="3157937370"/>
                    </a:ext>
                  </a:extLst>
                </a:gridCol>
              </a:tblGrid>
              <a:tr h="370840">
                <a:tc>
                  <a:txBody>
                    <a:bodyPr/>
                    <a:lstStyle/>
                    <a:p>
                      <a:pPr algn="ctr"/>
                      <a:r>
                        <a:rPr kumimoji="1" lang="ja-JP" altLang="en-US" sz="1400" b="1" dirty="0" smtClean="0">
                          <a:latin typeface="+mn-ea"/>
                          <a:ea typeface="+mn-ea"/>
                        </a:rPr>
                        <a:t>病床種別</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r>
                        <a:rPr kumimoji="1" lang="ja-JP" altLang="en-US" sz="1400" b="1" dirty="0" smtClean="0">
                          <a:latin typeface="+mn-ea"/>
                          <a:ea typeface="+mn-ea"/>
                        </a:rPr>
                        <a:t>）</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454824493"/>
                  </a:ext>
                </a:extLst>
              </a:tr>
              <a:tr h="370840">
                <a:tc>
                  <a:txBody>
                    <a:bodyPr/>
                    <a:lstStyle/>
                    <a:p>
                      <a:pPr algn="ctr"/>
                      <a:r>
                        <a:rPr kumimoji="1" lang="ja-JP" altLang="en-US" sz="1400" dirty="0" smtClean="0">
                          <a:latin typeface="+mn-ea"/>
                          <a:ea typeface="+mn-ea"/>
                        </a:rPr>
                        <a:t>精神病床</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15,351</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18,830</a:t>
                      </a:r>
                      <a:endParaRPr kumimoji="1" lang="ja-JP" altLang="en-US" sz="1400" dirty="0">
                        <a:latin typeface="+mn-ea"/>
                        <a:ea typeface="+mn-ea"/>
                      </a:endParaRPr>
                    </a:p>
                  </a:txBody>
                  <a:tcPr/>
                </a:tc>
                <a:extLst>
                  <a:ext uri="{0D108BD9-81ED-4DB2-BD59-A6C34878D82A}">
                    <a16:rowId xmlns:a16="http://schemas.microsoft.com/office/drawing/2014/main" val="3266208141"/>
                  </a:ext>
                </a:extLst>
              </a:tr>
              <a:tr h="370840">
                <a:tc>
                  <a:txBody>
                    <a:bodyPr/>
                    <a:lstStyle/>
                    <a:p>
                      <a:pPr algn="ctr"/>
                      <a:r>
                        <a:rPr kumimoji="1" lang="ja-JP" altLang="en-US" sz="1400" dirty="0" smtClean="0">
                          <a:latin typeface="+mn-ea"/>
                          <a:ea typeface="+mn-ea"/>
                        </a:rPr>
                        <a:t>結核病床</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46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141</a:t>
                      </a:r>
                      <a:endParaRPr kumimoji="1" lang="ja-JP" altLang="en-US" sz="1400" dirty="0">
                        <a:latin typeface="+mn-ea"/>
                        <a:ea typeface="+mn-ea"/>
                      </a:endParaRPr>
                    </a:p>
                  </a:txBody>
                  <a:tcPr/>
                </a:tc>
                <a:extLst>
                  <a:ext uri="{0D108BD9-81ED-4DB2-BD59-A6C34878D82A}">
                    <a16:rowId xmlns:a16="http://schemas.microsoft.com/office/drawing/2014/main" val="2083740063"/>
                  </a:ext>
                </a:extLst>
              </a:tr>
              <a:tr h="370840">
                <a:tc>
                  <a:txBody>
                    <a:bodyPr/>
                    <a:lstStyle/>
                    <a:p>
                      <a:pPr algn="ctr"/>
                      <a:r>
                        <a:rPr kumimoji="1" lang="ja-JP" altLang="en-US" sz="1400" dirty="0" smtClean="0">
                          <a:latin typeface="+mn-ea"/>
                          <a:ea typeface="+mn-ea"/>
                        </a:rPr>
                        <a:t>感染症病床</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98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94</a:t>
                      </a:r>
                      <a:endParaRPr kumimoji="1" lang="ja-JP" altLang="en-US" sz="1400" dirty="0">
                        <a:latin typeface="+mn-ea"/>
                        <a:ea typeface="+mn-ea"/>
                      </a:endParaRPr>
                    </a:p>
                  </a:txBody>
                  <a:tcPr/>
                </a:tc>
                <a:extLst>
                  <a:ext uri="{0D108BD9-81ED-4DB2-BD59-A6C34878D82A}">
                    <a16:rowId xmlns:a16="http://schemas.microsoft.com/office/drawing/2014/main" val="931953280"/>
                  </a:ext>
                </a:extLst>
              </a:tr>
            </a:tbl>
          </a:graphicData>
        </a:graphic>
      </p:graphicFrame>
      <p:sp>
        <p:nvSpPr>
          <p:cNvPr id="13" name="テキスト ボックス 12"/>
          <p:cNvSpPr txBox="1"/>
          <p:nvPr/>
        </p:nvSpPr>
        <p:spPr>
          <a:xfrm>
            <a:off x="2748642" y="1156223"/>
            <a:ext cx="4395107" cy="307777"/>
          </a:xfrm>
          <a:prstGeom prst="rect">
            <a:avLst/>
          </a:prstGeom>
          <a:noFill/>
        </p:spPr>
        <p:txBody>
          <a:bodyPr wrap="square" rtlCol="0">
            <a:spAutoFit/>
          </a:bodyPr>
          <a:lstStyle/>
          <a:p>
            <a:pPr algn="ctr"/>
            <a:r>
              <a:rPr kumimoji="1" lang="ja-JP" altLang="en-US" sz="1400" b="1" dirty="0" smtClean="0">
                <a:latin typeface="+mn-ea"/>
              </a:rPr>
              <a:t>＜基準病床：</a:t>
            </a:r>
            <a:r>
              <a:rPr kumimoji="1" lang="en-US" altLang="ja-JP" sz="1400" b="1" dirty="0" smtClean="0">
                <a:latin typeface="+mn-ea"/>
              </a:rPr>
              <a:t>51,991</a:t>
            </a:r>
            <a:r>
              <a:rPr kumimoji="1" lang="ja-JP" altLang="en-US" sz="1400" b="1" dirty="0" smtClean="0">
                <a:latin typeface="+mn-ea"/>
              </a:rPr>
              <a:t>＞　＜既存病床：</a:t>
            </a:r>
            <a:r>
              <a:rPr kumimoji="1" lang="en-US" altLang="ja-JP" sz="1400" b="1" dirty="0" smtClean="0">
                <a:latin typeface="+mn-ea"/>
              </a:rPr>
              <a:t>72,149</a:t>
            </a:r>
            <a:r>
              <a:rPr kumimoji="1" lang="ja-JP" altLang="en-US" sz="1400" b="1" dirty="0" smtClean="0">
                <a:latin typeface="+mn-ea"/>
              </a:rPr>
              <a:t>＞</a:t>
            </a:r>
            <a:endParaRPr kumimoji="1" lang="ja-JP" altLang="en-US" sz="1400" b="1" dirty="0">
              <a:latin typeface="+mn-ea"/>
            </a:endParaRPr>
          </a:p>
        </p:txBody>
      </p:sp>
      <p:sp>
        <p:nvSpPr>
          <p:cNvPr id="5" name="正方形/長方形 4"/>
          <p:cNvSpPr/>
          <p:nvPr/>
        </p:nvSpPr>
        <p:spPr>
          <a:xfrm>
            <a:off x="6612719" y="4655658"/>
            <a:ext cx="3121944" cy="3708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8</a:t>
            </a:fld>
            <a:endParaRPr kumimoji="1" lang="ja-JP" altLang="en-US" dirty="0"/>
          </a:p>
        </p:txBody>
      </p:sp>
    </p:spTree>
    <p:extLst>
      <p:ext uri="{BB962C8B-B14F-4D97-AF65-F5344CB8AC3E}">
        <p14:creationId xmlns:p14="http://schemas.microsoft.com/office/powerpoint/2010/main" val="230391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2591</TotalTime>
  <Words>6435</Words>
  <Application>Microsoft Office PowerPoint</Application>
  <PresentationFormat>A4 210 x 297 mm</PresentationFormat>
  <Paragraphs>596</Paragraphs>
  <Slides>23</Slides>
  <Notes>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4" baseType="lpstr">
      <vt:lpstr>ＭＳ Ｐゴシック</vt:lpstr>
      <vt:lpstr>ＭＳ Ｐ明朝</vt:lpstr>
      <vt:lpstr>ＭＳ ゴシック</vt:lpstr>
      <vt:lpstr>メイリオ</vt:lpstr>
      <vt:lpstr>游ゴシック</vt:lpstr>
      <vt:lpstr>游ゴシック Light</vt:lpstr>
      <vt:lpstr>Arial</vt:lpstr>
      <vt:lpstr>Calibri</vt:lpstr>
      <vt:lpstr>Calibri Light</vt:lpstr>
      <vt:lpstr>Office テーマ</vt:lpstr>
      <vt:lpstr>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森＿潤也（地域医療係）</dc:creator>
  <cp:lastModifiedBy>user</cp:lastModifiedBy>
  <cp:revision>130</cp:revision>
  <cp:lastPrinted>2023-12-26T05:15:35Z</cp:lastPrinted>
  <dcterms:created xsi:type="dcterms:W3CDTF">2023-10-27T05:20:07Z</dcterms:created>
  <dcterms:modified xsi:type="dcterms:W3CDTF">2023-12-28T02:20:57Z</dcterms:modified>
</cp:coreProperties>
</file>