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3"/>
  </p:notesMasterIdLst>
  <p:sldIdLst>
    <p:sldId id="279" r:id="rId2"/>
    <p:sldId id="282" r:id="rId3"/>
    <p:sldId id="280" r:id="rId4"/>
    <p:sldId id="281" r:id="rId5"/>
    <p:sldId id="284" r:id="rId6"/>
    <p:sldId id="285" r:id="rId7"/>
    <p:sldId id="286" r:id="rId8"/>
    <p:sldId id="301" r:id="rId9"/>
    <p:sldId id="302" r:id="rId10"/>
    <p:sldId id="303" r:id="rId11"/>
    <p:sldId id="289" r:id="rId12"/>
    <p:sldId id="288" r:id="rId13"/>
    <p:sldId id="290" r:id="rId14"/>
    <p:sldId id="291" r:id="rId15"/>
    <p:sldId id="292" r:id="rId16"/>
    <p:sldId id="295" r:id="rId17"/>
    <p:sldId id="293" r:id="rId18"/>
    <p:sldId id="296" r:id="rId19"/>
    <p:sldId id="297" r:id="rId20"/>
    <p:sldId id="299" r:id="rId21"/>
    <p:sldId id="306" r:id="rId22"/>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p:cViewPr>
        <p:scale>
          <a:sx n="75" d="100"/>
          <a:sy n="75" d="100"/>
        </p:scale>
        <p:origin x="79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om-hokkaido.dlocal\share\&#32068;&#32340;&#20849;&#36890;\040_&#20445;&#20581;&#31119;&#31049;&#37096;\055_&#22320;&#22495;&#21307;&#30274;&#35506;\05_&#21307;&#24107;&#30906;&#20445;&#20418;&#65288;I&#12392;N&#25972;&#29702;&#29992;&#65289;\08_&#35336;&#30011;&#38306;&#20418;&#65288;&#21307;&#30274;&#35336;&#30011;&#12539;&#21307;&#24107;&#30906;&#20445;&#35336;&#30011;&#12394;&#12393;&#65289;\02%20&#21307;&#24107;&#30906;&#20445;&#35336;&#30011;\07_R05&#35336;&#30011;&#35211;&#30452;&#12375;\07%20&#32032;&#26696;\&#22259;&#34920;&#12539;&#12487;&#12540;&#12479;&#65288;&#31532;2&#26399;&#29992;&#65289;&#8251;&#32032;&#26696;&#2617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dirty="0"/>
              <a:t>医師偏在指標（第二次医療圏別）</a:t>
            </a:r>
          </a:p>
        </c:rich>
      </c:tx>
      <c:layout>
        <c:manualLayout>
          <c:xMode val="edge"/>
          <c:yMode val="edge"/>
          <c:x val="0.22578865382353935"/>
          <c:y val="7.991420967208064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9.9419997325914611E-2"/>
          <c:y val="0.1428009185845239"/>
          <c:w val="0.85495817670444374"/>
          <c:h val="0.48063830373972766"/>
        </c:manualLayout>
      </c:layout>
      <c:barChart>
        <c:barDir val="col"/>
        <c:grouping val="clustered"/>
        <c:varyColors val="0"/>
        <c:ser>
          <c:idx val="0"/>
          <c:order val="0"/>
          <c:spPr>
            <a:solidFill>
              <a:schemeClr val="accent6"/>
            </a:solidFill>
            <a:ln>
              <a:solidFill>
                <a:schemeClr val="accent5">
                  <a:lumMod val="40000"/>
                  <a:lumOff val="60000"/>
                </a:schemeClr>
              </a:solidFill>
            </a:ln>
            <a:effectLst/>
          </c:spPr>
          <c:invertIfNegative val="0"/>
          <c:dLbls>
            <c:dLbl>
              <c:idx val="1"/>
              <c:layout>
                <c:manualLayout>
                  <c:x val="2.7270927430558737E-3"/>
                  <c:y val="1.54510740321382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79-4F88-A4E6-D20F6C4D2F69}"/>
                </c:ext>
              </c:extLst>
            </c:dLbl>
            <c:dLbl>
              <c:idx val="9"/>
              <c:layout>
                <c:manualLayout>
                  <c:x val="5.4541854861117475E-3"/>
                  <c:y val="1.0300716021425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79-4F88-A4E6-D20F6C4D2F69}"/>
                </c:ext>
              </c:extLst>
            </c:dLbl>
            <c:dLbl>
              <c:idx val="10"/>
              <c:layout>
                <c:manualLayout>
                  <c:x val="0"/>
                  <c:y val="-3.09021480642765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79-4F88-A4E6-D20F6C4D2F69}"/>
                </c:ext>
              </c:extLst>
            </c:dLbl>
            <c:dLbl>
              <c:idx val="12"/>
              <c:layout>
                <c:manualLayout>
                  <c:x val="7.6718105757445868E-3"/>
                  <c:y val="1.268108254373514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8951476052872985E-2"/>
                      <c:h val="8.0935665741232107E-2"/>
                    </c:manualLayout>
                  </c15:layout>
                </c:ext>
                <c:ext xmlns:c16="http://schemas.microsoft.com/office/drawing/2014/chart" uri="{C3380CC4-5D6E-409C-BE32-E72D297353CC}">
                  <c16:uniqueId val="{0000000A-2E79-4F88-A4E6-D20F6C4D2F69}"/>
                </c:ext>
              </c:extLst>
            </c:dLbl>
            <c:dLbl>
              <c:idx val="15"/>
              <c:layout>
                <c:manualLayout>
                  <c:x val="5.0588670886239822E-3"/>
                  <c:y val="2.06014320428509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79-4F88-A4E6-D20F6C4D2F69}"/>
                </c:ext>
              </c:extLst>
            </c:dLbl>
            <c:dLbl>
              <c:idx val="16"/>
              <c:layout>
                <c:manualLayout>
                  <c:x val="0"/>
                  <c:y val="1.545127680213865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7055283259710885E-2"/>
                      <c:h val="7.2027959549818138E-2"/>
                    </c:manualLayout>
                  </c15:layout>
                </c:ext>
                <c:ext xmlns:c16="http://schemas.microsoft.com/office/drawing/2014/chart" uri="{C3380CC4-5D6E-409C-BE32-E72D297353CC}">
                  <c16:uniqueId val="{00000006-2E79-4F88-A4E6-D20F6C4D2F69}"/>
                </c:ext>
              </c:extLst>
            </c:dLbl>
            <c:dLbl>
              <c:idx val="17"/>
              <c:layout>
                <c:manualLayout>
                  <c:x val="6.4517075841274323E-3"/>
                  <c:y val="-3.96051368356728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79-4F88-A4E6-D20F6C4D2F69}"/>
                </c:ext>
              </c:extLst>
            </c:dLbl>
            <c:dLbl>
              <c:idx val="18"/>
              <c:layout>
                <c:manualLayout>
                  <c:x val="5.151327147343203E-4"/>
                  <c:y val="-3.49331984705118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79-4F88-A4E6-D20F6C4D2F69}"/>
                </c:ext>
              </c:extLst>
            </c:dLbl>
            <c:dLbl>
              <c:idx val="19"/>
              <c:layout>
                <c:manualLayout>
                  <c:x val="2.5295100645488801E-3"/>
                  <c:y val="-2.932192990295168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4293828958907062"/>
                      <c:h val="7.7178317560530896E-2"/>
                    </c:manualLayout>
                  </c15:layout>
                </c:ext>
                <c:ext xmlns:c16="http://schemas.microsoft.com/office/drawing/2014/chart" uri="{C3380CC4-5D6E-409C-BE32-E72D297353CC}">
                  <c16:uniqueId val="{00000004-2E79-4F88-A4E6-D20F6C4D2F69}"/>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'[図表・データ（第2期用）※素案時.xlsx]P16指標（二次）'!$K$5:$K$26</c:f>
              <c:strCache>
                <c:ptCount val="22"/>
                <c:pt idx="0">
                  <c:v>北海道</c:v>
                </c:pt>
                <c:pt idx="1">
                  <c:v>南渡島</c:v>
                </c:pt>
                <c:pt idx="2">
                  <c:v>南檜山</c:v>
                </c:pt>
                <c:pt idx="3">
                  <c:v>北渡島檜山</c:v>
                </c:pt>
                <c:pt idx="4">
                  <c:v>札幌</c:v>
                </c:pt>
                <c:pt idx="5">
                  <c:v>後志</c:v>
                </c:pt>
                <c:pt idx="6">
                  <c:v>南空知</c:v>
                </c:pt>
                <c:pt idx="7">
                  <c:v>中空知</c:v>
                </c:pt>
                <c:pt idx="8">
                  <c:v>北空知</c:v>
                </c:pt>
                <c:pt idx="9">
                  <c:v>西胆振</c:v>
                </c:pt>
                <c:pt idx="10">
                  <c:v>東胆振</c:v>
                </c:pt>
                <c:pt idx="11">
                  <c:v>日高</c:v>
                </c:pt>
                <c:pt idx="12">
                  <c:v>上川中部</c:v>
                </c:pt>
                <c:pt idx="13">
                  <c:v>上川北部</c:v>
                </c:pt>
                <c:pt idx="14">
                  <c:v>富良野</c:v>
                </c:pt>
                <c:pt idx="15">
                  <c:v>留萌</c:v>
                </c:pt>
                <c:pt idx="16">
                  <c:v>宗谷</c:v>
                </c:pt>
                <c:pt idx="17">
                  <c:v>北網</c:v>
                </c:pt>
                <c:pt idx="18">
                  <c:v>遠紋</c:v>
                </c:pt>
                <c:pt idx="19">
                  <c:v>十勝</c:v>
                </c:pt>
                <c:pt idx="20">
                  <c:v>釧路</c:v>
                </c:pt>
                <c:pt idx="21">
                  <c:v>根室</c:v>
                </c:pt>
              </c:strCache>
            </c:strRef>
          </c:cat>
          <c:val>
            <c:numRef>
              <c:f>'[図表・データ（第2期用）※素案時.xlsx]P16指標（二次）'!$L$5:$L$26</c:f>
              <c:numCache>
                <c:formatCode>0.0_ </c:formatCode>
                <c:ptCount val="22"/>
                <c:pt idx="0">
                  <c:v>233.84497063838697</c:v>
                </c:pt>
                <c:pt idx="1">
                  <c:v>205.45367188379208</c:v>
                </c:pt>
                <c:pt idx="2">
                  <c:v>139.04068323608701</c:v>
                </c:pt>
                <c:pt idx="3">
                  <c:v>112.63688336836822</c:v>
                </c:pt>
                <c:pt idx="4">
                  <c:v>282.40999026796987</c:v>
                </c:pt>
                <c:pt idx="5">
                  <c:v>205.86299782989843</c:v>
                </c:pt>
                <c:pt idx="6">
                  <c:v>166.93147801917038</c:v>
                </c:pt>
                <c:pt idx="7">
                  <c:v>195.11353014374464</c:v>
                </c:pt>
                <c:pt idx="8">
                  <c:v>144.99272331036261</c:v>
                </c:pt>
                <c:pt idx="9">
                  <c:v>183.96022347757909</c:v>
                </c:pt>
                <c:pt idx="10">
                  <c:v>180.71314925035611</c:v>
                </c:pt>
                <c:pt idx="11">
                  <c:v>152.01163768024711</c:v>
                </c:pt>
                <c:pt idx="12">
                  <c:v>291.03551814813545</c:v>
                </c:pt>
                <c:pt idx="13">
                  <c:v>186.55996773420853</c:v>
                </c:pt>
                <c:pt idx="14">
                  <c:v>135.3316420662654</c:v>
                </c:pt>
                <c:pt idx="15">
                  <c:v>181.28687394928917</c:v>
                </c:pt>
                <c:pt idx="16">
                  <c:v>130.24101044100487</c:v>
                </c:pt>
                <c:pt idx="17">
                  <c:v>144.12771267900138</c:v>
                </c:pt>
                <c:pt idx="18">
                  <c:v>148.32809463397854</c:v>
                </c:pt>
                <c:pt idx="19">
                  <c:v>192.75874050872133</c:v>
                </c:pt>
                <c:pt idx="20">
                  <c:v>158.76814374409</c:v>
                </c:pt>
                <c:pt idx="21">
                  <c:v>116.61222661715119</c:v>
                </c:pt>
              </c:numCache>
            </c:numRef>
          </c:val>
          <c:extLst>
            <c:ext xmlns:c16="http://schemas.microsoft.com/office/drawing/2014/chart" uri="{C3380CC4-5D6E-409C-BE32-E72D297353CC}">
              <c16:uniqueId val="{00000002-2E79-4F88-A4E6-D20F6C4D2F69}"/>
            </c:ext>
          </c:extLst>
        </c:ser>
        <c:dLbls>
          <c:dLblPos val="outEnd"/>
          <c:showLegendKey val="0"/>
          <c:showVal val="1"/>
          <c:showCatName val="0"/>
          <c:showSerName val="0"/>
          <c:showPercent val="0"/>
          <c:showBubbleSize val="0"/>
        </c:dLbls>
        <c:gapWidth val="57"/>
        <c:overlap val="-27"/>
        <c:axId val="536536656"/>
        <c:axId val="536538624"/>
      </c:barChart>
      <c:catAx>
        <c:axId val="53653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solidFill>
                <a:latin typeface="+mn-lt"/>
                <a:ea typeface="+mn-ea"/>
                <a:cs typeface="+mn-cs"/>
              </a:defRPr>
            </a:pPr>
            <a:endParaRPr lang="ja-JP"/>
          </a:p>
        </c:txPr>
        <c:crossAx val="536538624"/>
        <c:crosses val="autoZero"/>
        <c:auto val="1"/>
        <c:lblAlgn val="ctr"/>
        <c:lblOffset val="100"/>
        <c:noMultiLvlLbl val="0"/>
      </c:catAx>
      <c:valAx>
        <c:axId val="53653862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536536656"/>
        <c:crosses val="autoZero"/>
        <c:crossBetween val="between"/>
      </c:valAx>
      <c:spPr>
        <a:noFill/>
        <a:ln>
          <a:noFill/>
        </a:ln>
        <a:effectLst/>
      </c:spPr>
    </c:plotArea>
    <c:plotVisOnly val="1"/>
    <c:dispBlanksAs val="gap"/>
    <c:showDLblsOverMax val="0"/>
  </c:chart>
  <c:spPr>
    <a:noFill/>
    <a:ln w="9525" cap="flat" cmpd="sng" algn="ctr">
      <a:solidFill>
        <a:schemeClr val="tx1"/>
      </a:solidFill>
      <a:round/>
    </a:ln>
    <a:effectLst/>
  </c:spPr>
  <c:txPr>
    <a:bodyPr/>
    <a:lstStyle/>
    <a:p>
      <a:pPr>
        <a:defRPr>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4A738598-CAE6-4486-AFEE-8CF47A59EDCA}" type="datetimeFigureOut">
              <a:rPr kumimoji="1" lang="ja-JP" altLang="en-US" smtClean="0"/>
              <a:t>2023/12/28</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92116562-DF59-4514-B409-85F76E12F6FE}" type="slidenum">
              <a:rPr kumimoji="1" lang="ja-JP" altLang="en-US" smtClean="0"/>
              <a:t>‹#›</a:t>
            </a:fld>
            <a:endParaRPr kumimoji="1" lang="ja-JP" altLang="en-US"/>
          </a:p>
        </p:txBody>
      </p:sp>
    </p:spTree>
    <p:extLst>
      <p:ext uri="{BB962C8B-B14F-4D97-AF65-F5344CB8AC3E}">
        <p14:creationId xmlns:p14="http://schemas.microsoft.com/office/powerpoint/2010/main" val="14869701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2BC87EA-79CD-4FA4-B569-02A9706279C4}" type="datetime1">
              <a:rPr kumimoji="1" lang="ja-JP" altLang="en-US" smtClean="0"/>
              <a:t>2023/12/28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612322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F57C76B-054A-48E3-A202-F45333F6F939}" type="datetime1">
              <a:rPr kumimoji="1" lang="ja-JP" altLang="en-US" smtClean="0"/>
              <a:t>2023/12/28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878386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CA6B95-2CF0-47BE-82CE-FDA576958E06}" type="datetime1">
              <a:rPr kumimoji="1" lang="ja-JP" altLang="en-US" smtClean="0"/>
              <a:t>2023/12/28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8987280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F9563C-0A32-4748-80AD-0B06A88BF5BD}" type="datetime1">
              <a:rPr kumimoji="1" lang="ja-JP" altLang="en-US" smtClean="0"/>
              <a:t>2023/12/28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55842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92534DE-92D9-44E0-93EC-1FDE6D76248F}" type="datetime1">
              <a:rPr kumimoji="1" lang="ja-JP" altLang="en-US" smtClean="0"/>
              <a:t>2023/12/28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0934638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28076D4-FDCB-419F-B152-1F8BB6FF942B}" type="datetime1">
              <a:rPr kumimoji="1" lang="ja-JP" altLang="en-US" smtClean="0"/>
              <a:t>2023/12/28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22759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78C8FC2-EB19-489E-8F3D-6A7861E6055D}" type="datetime1">
              <a:rPr kumimoji="1" lang="ja-JP" altLang="en-US" smtClean="0"/>
              <a:t>2023/12/28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776927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70770C8-AB95-4FD9-B6A1-FDA23FEDE5CE}" type="datetime1">
              <a:rPr kumimoji="1" lang="ja-JP" altLang="en-US" smtClean="0"/>
              <a:t>2023/12/28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3630664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2C419-78BF-4C70-9578-6F8167F37B54}" type="datetime1">
              <a:rPr kumimoji="1" lang="ja-JP" altLang="en-US" smtClean="0"/>
              <a:t>2023/12/28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42514706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DDAD9AA-3B46-476F-B02C-1543AD01E0C0}" type="datetime1">
              <a:rPr kumimoji="1" lang="ja-JP" altLang="en-US" smtClean="0"/>
              <a:t>2023/12/28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0950836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5E830BF-81C0-4008-B081-D918855B0277}" type="datetime1">
              <a:rPr kumimoji="1" lang="ja-JP" altLang="en-US" smtClean="0"/>
              <a:t>2023/12/28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8859333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2B8F8-0A32-4393-A61E-1641109DA7E1}" type="datetime1">
              <a:rPr kumimoji="1" lang="ja-JP" altLang="en-US" smtClean="0"/>
              <a:t>2023/12/28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6366011"/>
            <a:ext cx="2228850" cy="365125"/>
          </a:xfrm>
          <a:prstGeom prst="rect">
            <a:avLst/>
          </a:prstGeom>
        </p:spPr>
        <p:txBody>
          <a:bodyPr vert="horz" lIns="91440" tIns="45720" rIns="91440" bIns="45720" rtlCol="0" anchor="ctr"/>
          <a:lstStyle>
            <a:lvl1pPr algn="r">
              <a:defRPr sz="2000">
                <a:solidFill>
                  <a:schemeClr val="bg2">
                    <a:lumMod val="75000"/>
                  </a:schemeClr>
                </a:solidFill>
              </a:defRPr>
            </a:lvl1pPr>
          </a:lstStyle>
          <a:p>
            <a:fld id="{5FDC80E2-0CF7-4C87-A11F-BFF46BB3081E}" type="slidenum">
              <a:rPr kumimoji="1" lang="ja-JP" altLang="en-US" smtClean="0"/>
              <a:pPr/>
              <a:t>‹#›</a:t>
            </a:fld>
            <a:endParaRPr kumimoji="1" lang="ja-JP" altLang="en-US" dirty="0"/>
          </a:p>
        </p:txBody>
      </p:sp>
    </p:spTree>
    <p:extLst>
      <p:ext uri="{BB962C8B-B14F-4D97-AF65-F5344CB8AC3E}">
        <p14:creationId xmlns:p14="http://schemas.microsoft.com/office/powerpoint/2010/main" val="4106280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0.JP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384995"/>
          </a:xfrm>
          <a:prstGeom prst="rect">
            <a:avLst/>
          </a:prstGeom>
          <a:noFill/>
        </p:spPr>
        <p:txBody>
          <a:bodyPr wrap="square" rtlCol="0">
            <a:spAutoFit/>
          </a:bodyPr>
          <a:lstStyle/>
          <a:p>
            <a:pPr algn="ctr"/>
            <a:r>
              <a:rPr kumimoji="1" lang="ja-JP" altLang="en-US" sz="2800" b="1" dirty="0" smtClean="0"/>
              <a:t>第４章</a:t>
            </a:r>
            <a:endParaRPr kumimoji="1" lang="en-US" altLang="ja-JP" sz="2800" b="1" dirty="0" smtClean="0"/>
          </a:p>
          <a:p>
            <a:pPr algn="ctr"/>
            <a:endParaRPr kumimoji="1" lang="en-US" altLang="ja-JP" sz="2800" b="1" dirty="0"/>
          </a:p>
          <a:p>
            <a:pPr algn="ctr"/>
            <a:r>
              <a:rPr kumimoji="1" lang="ja-JP" altLang="en-US" sz="2800" b="1" dirty="0" smtClean="0"/>
              <a:t>地域保健医療対策の推進</a:t>
            </a:r>
            <a:endParaRPr kumimoji="1" lang="ja-JP" altLang="en-US" sz="20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0</a:t>
            </a:fld>
            <a:endParaRPr kumimoji="1" lang="ja-JP" altLang="en-US"/>
          </a:p>
        </p:txBody>
      </p:sp>
    </p:spTree>
    <p:extLst>
      <p:ext uri="{BB962C8B-B14F-4D97-AF65-F5344CB8AC3E}">
        <p14:creationId xmlns:p14="http://schemas.microsoft.com/office/powerpoint/2010/main" val="213741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第６章　医師の確保</a:t>
            </a:r>
            <a:endParaRPr kumimoji="1" lang="ja-JP" altLang="en-US" b="1" dirty="0">
              <a:solidFill>
                <a:schemeClr val="bg1"/>
              </a:solidFill>
            </a:endParaRPr>
          </a:p>
        </p:txBody>
      </p:sp>
      <p:sp>
        <p:nvSpPr>
          <p:cNvPr id="9" name="テキスト ボックス 8"/>
          <p:cNvSpPr txBox="1"/>
          <p:nvPr/>
        </p:nvSpPr>
        <p:spPr>
          <a:xfrm>
            <a:off x="1" y="560731"/>
            <a:ext cx="4825999" cy="309600"/>
          </a:xfrm>
          <a:prstGeom prst="rect">
            <a:avLst/>
          </a:prstGeom>
          <a:solidFill>
            <a:schemeClr val="accent5">
              <a:lumMod val="20000"/>
              <a:lumOff val="80000"/>
            </a:schemeClr>
          </a:solidFill>
        </p:spPr>
        <p:txBody>
          <a:bodyPr wrap="square" rtlCol="0">
            <a:spAutoFit/>
          </a:bodyPr>
          <a:lstStyle/>
          <a:p>
            <a:r>
              <a:rPr kumimoji="1" lang="ja-JP" altLang="en-US" sz="1400" b="1" dirty="0" smtClean="0"/>
              <a:t>　第７節　目標医師数を達成するために必要な施策　</a:t>
            </a:r>
            <a:endParaRPr kumimoji="1" lang="ja-JP" altLang="en-US" sz="1400" b="1" dirty="0"/>
          </a:p>
        </p:txBody>
      </p:sp>
      <p:sp>
        <p:nvSpPr>
          <p:cNvPr id="8" name="テキスト ボックス 7"/>
          <p:cNvSpPr txBox="1"/>
          <p:nvPr/>
        </p:nvSpPr>
        <p:spPr>
          <a:xfrm>
            <a:off x="0" y="992315"/>
            <a:ext cx="4825999" cy="1853296"/>
          </a:xfrm>
          <a:prstGeom prst="rect">
            <a:avLst/>
          </a:prstGeom>
          <a:noFill/>
        </p:spPr>
        <p:txBody>
          <a:bodyPr wrap="square" rtlCol="0">
            <a:noAutofit/>
          </a:bodyPr>
          <a:lstStyle/>
          <a:p>
            <a:r>
              <a:rPr kumimoji="1" lang="ja-JP" altLang="en-US" sz="1400" b="1" dirty="0" smtClean="0"/>
              <a:t>＜北海道全体の医師数を維持・確保するための主な施策＞</a:t>
            </a:r>
            <a:endParaRPr kumimoji="1" lang="en-US" altLang="ja-JP" sz="1400" b="1" dirty="0" smtClean="0"/>
          </a:p>
          <a:p>
            <a:r>
              <a:rPr kumimoji="1" lang="ja-JP" altLang="en-US" sz="1400" dirty="0" smtClean="0">
                <a:latin typeface="+mn-ea"/>
              </a:rPr>
              <a:t>○　</a:t>
            </a:r>
            <a:r>
              <a:rPr lang="ja-JP" altLang="en-US" sz="1400" dirty="0" smtClean="0">
                <a:latin typeface="+mn-ea"/>
              </a:rPr>
              <a:t>「キャリア</a:t>
            </a:r>
            <a:r>
              <a:rPr lang="ja-JP" altLang="en-US" sz="1400" dirty="0">
                <a:latin typeface="+mn-ea"/>
              </a:rPr>
              <a:t>形成卒前支援プラン」を</a:t>
            </a:r>
            <a:r>
              <a:rPr lang="ja-JP" altLang="en-US" sz="1400" dirty="0" smtClean="0">
                <a:latin typeface="+mn-ea"/>
              </a:rPr>
              <a:t>策定し、地域枠学</a:t>
            </a:r>
            <a:endParaRPr lang="en-US" altLang="ja-JP" sz="1400" dirty="0" smtClean="0">
              <a:latin typeface="+mn-ea"/>
            </a:endParaRPr>
          </a:p>
          <a:p>
            <a:r>
              <a:rPr lang="ja-JP" altLang="en-US" sz="1400" dirty="0" smtClean="0">
                <a:latin typeface="+mn-ea"/>
              </a:rPr>
              <a:t>　生等が在学中において、地域</a:t>
            </a:r>
            <a:r>
              <a:rPr lang="ja-JP" altLang="en-US" sz="1400" dirty="0">
                <a:latin typeface="+mn-ea"/>
              </a:rPr>
              <a:t>医療に従事する意識の</a:t>
            </a:r>
            <a:r>
              <a:rPr lang="ja-JP" altLang="en-US" sz="1400" dirty="0" smtClean="0">
                <a:latin typeface="+mn-ea"/>
              </a:rPr>
              <a:t>向上</a:t>
            </a:r>
            <a:endParaRPr lang="en-US" altLang="ja-JP" sz="1400" dirty="0" smtClean="0">
              <a:latin typeface="+mn-ea"/>
            </a:endParaRPr>
          </a:p>
          <a:p>
            <a:r>
              <a:rPr lang="ja-JP" altLang="en-US" sz="1400" dirty="0" smtClean="0">
                <a:latin typeface="+mn-ea"/>
              </a:rPr>
              <a:t>　を図る</a:t>
            </a:r>
            <a:r>
              <a:rPr lang="en-US" altLang="ja-JP" sz="1400" dirty="0" smtClean="0">
                <a:latin typeface="+mn-ea"/>
              </a:rPr>
              <a:t>｡</a:t>
            </a:r>
            <a:endParaRPr kumimoji="1" lang="en-US" altLang="ja-JP" sz="1400" dirty="0" smtClean="0">
              <a:latin typeface="+mn-ea"/>
            </a:endParaRPr>
          </a:p>
          <a:p>
            <a:endParaRPr kumimoji="1" lang="en-US" altLang="ja-JP" sz="1400" dirty="0" smtClean="0"/>
          </a:p>
          <a:p>
            <a:r>
              <a:rPr kumimoji="1" lang="ja-JP" altLang="en-US" sz="1400" dirty="0" smtClean="0"/>
              <a:t>○　本道</a:t>
            </a:r>
            <a:r>
              <a:rPr kumimoji="1" lang="ja-JP" altLang="en-US" sz="1400" dirty="0"/>
              <a:t>への移住促進や</a:t>
            </a:r>
            <a:r>
              <a:rPr kumimoji="1" lang="ja-JP" altLang="en-US" sz="1400" dirty="0" smtClean="0"/>
              <a:t>道内専門</a:t>
            </a:r>
            <a:r>
              <a:rPr kumimoji="1" lang="ja-JP" altLang="en-US" sz="1400" dirty="0"/>
              <a:t>研修病院等のＰＲ</a:t>
            </a:r>
            <a:r>
              <a:rPr kumimoji="1" lang="ja-JP" altLang="en-US" sz="1400" dirty="0" smtClean="0"/>
              <a:t>活動</a:t>
            </a:r>
            <a:r>
              <a:rPr kumimoji="1" lang="en-US" altLang="ja-JP" sz="1400" dirty="0" smtClean="0"/>
              <a:t>､</a:t>
            </a:r>
          </a:p>
          <a:p>
            <a:r>
              <a:rPr kumimoji="1" lang="ja-JP" altLang="en-US" sz="1400" dirty="0" smtClean="0"/>
              <a:t>　市町村</a:t>
            </a:r>
            <a:r>
              <a:rPr kumimoji="1" lang="ja-JP" altLang="en-US" sz="1400" dirty="0"/>
              <a:t>の取組</a:t>
            </a:r>
            <a:r>
              <a:rPr kumimoji="1" lang="ja-JP" altLang="en-US" sz="1400" dirty="0" smtClean="0"/>
              <a:t>等の情報発信など</a:t>
            </a:r>
            <a:r>
              <a:rPr kumimoji="1" lang="en-US" altLang="ja-JP" sz="1400" dirty="0" smtClean="0"/>
              <a:t>､</a:t>
            </a:r>
            <a:r>
              <a:rPr kumimoji="1" lang="ja-JP" altLang="en-US" sz="1400" dirty="0" smtClean="0"/>
              <a:t>道外</a:t>
            </a:r>
            <a:r>
              <a:rPr kumimoji="1" lang="ja-JP" altLang="en-US" sz="1400" dirty="0"/>
              <a:t>からの</a:t>
            </a:r>
            <a:r>
              <a:rPr kumimoji="1" lang="ja-JP" altLang="en-US" sz="1400" dirty="0" err="1"/>
              <a:t>医師招</a:t>
            </a:r>
            <a:r>
              <a:rPr kumimoji="1" lang="ja-JP" altLang="en-US" sz="1400" dirty="0" err="1" smtClean="0"/>
              <a:t>へい</a:t>
            </a:r>
            <a:endParaRPr kumimoji="1" lang="en-US" altLang="ja-JP" sz="1400" dirty="0" smtClean="0"/>
          </a:p>
          <a:p>
            <a:r>
              <a:rPr kumimoji="1" lang="ja-JP" altLang="en-US" sz="1400" dirty="0" smtClean="0"/>
              <a:t>　を進める</a:t>
            </a:r>
            <a:r>
              <a:rPr kumimoji="1" lang="en-US" altLang="ja-JP" sz="1400" dirty="0" smtClean="0"/>
              <a:t>｡</a:t>
            </a:r>
          </a:p>
          <a:p>
            <a:endParaRPr kumimoji="1" lang="en-US" altLang="ja-JP" sz="1400" dirty="0"/>
          </a:p>
          <a:p>
            <a:endParaRPr kumimoji="1" lang="ja-JP" altLang="en-US" sz="1400" dirty="0"/>
          </a:p>
          <a:p>
            <a:r>
              <a:rPr kumimoji="1" lang="ja-JP" altLang="en-US" sz="1400" b="1" dirty="0" smtClean="0"/>
              <a:t>＜第二次医療圏の医師偏在是正に向けた主</a:t>
            </a:r>
            <a:r>
              <a:rPr kumimoji="1" lang="ja-JP" altLang="en-US" sz="1400" b="1" dirty="0"/>
              <a:t>な施策</a:t>
            </a:r>
            <a:r>
              <a:rPr kumimoji="1" lang="ja-JP" altLang="en-US" sz="1400" b="1" dirty="0" smtClean="0"/>
              <a:t>＞</a:t>
            </a:r>
            <a:endParaRPr kumimoji="1" lang="en-US" altLang="ja-JP" sz="1400" dirty="0" smtClean="0"/>
          </a:p>
          <a:p>
            <a:r>
              <a:rPr kumimoji="1" lang="ja-JP" altLang="en-US" sz="1400" dirty="0" smtClean="0"/>
              <a:t>○　医師確保が困難な自治体病院等に対し、各医育大学の</a:t>
            </a:r>
            <a:endParaRPr kumimoji="1" lang="en-US" altLang="ja-JP" sz="1400" dirty="0" smtClean="0"/>
          </a:p>
          <a:p>
            <a:r>
              <a:rPr kumimoji="1" lang="ja-JP" altLang="en-US" sz="1400" dirty="0" smtClean="0"/>
              <a:t>　地域医療支援センターからの医師派遣を行う。</a:t>
            </a:r>
            <a:endParaRPr kumimoji="1" lang="en-US" altLang="ja-JP" sz="1400" dirty="0" smtClean="0"/>
          </a:p>
          <a:p>
            <a:endParaRPr kumimoji="1" lang="en-US" altLang="ja-JP" sz="1400" dirty="0" smtClean="0"/>
          </a:p>
          <a:p>
            <a:r>
              <a:rPr kumimoji="1" lang="ja-JP" altLang="en-US" sz="1400" dirty="0" smtClean="0"/>
              <a:t>○　地域の医療機関への自治医科大学卒業医師、地域枠医　</a:t>
            </a:r>
            <a:endParaRPr kumimoji="1" lang="en-US" altLang="ja-JP" sz="1400" dirty="0" smtClean="0"/>
          </a:p>
          <a:p>
            <a:r>
              <a:rPr kumimoji="1" lang="ja-JP" altLang="en-US" sz="1400" dirty="0" smtClean="0"/>
              <a:t>　師の配置を行う。また、地域枠制度について、地域から</a:t>
            </a:r>
            <a:endParaRPr kumimoji="1" lang="en-US" altLang="ja-JP" sz="1400" dirty="0" smtClean="0"/>
          </a:p>
          <a:p>
            <a:r>
              <a:rPr kumimoji="1" lang="ja-JP" altLang="en-US" sz="1400" dirty="0" smtClean="0"/>
              <a:t>　派遣希望の多い診療科が選択されるよう取り組む。</a:t>
            </a:r>
            <a:endParaRPr kumimoji="1" lang="en-US" altLang="ja-JP" sz="1400" dirty="0"/>
          </a:p>
          <a:p>
            <a:endParaRPr kumimoji="1" lang="en-US" altLang="ja-JP" sz="1400" dirty="0" smtClean="0"/>
          </a:p>
          <a:p>
            <a:r>
              <a:rPr kumimoji="1" lang="ja-JP" altLang="en-US" sz="1400" dirty="0" smtClean="0"/>
              <a:t>○　公益財団法人が行う地域の医療機関への常勤医師の紹</a:t>
            </a:r>
            <a:endParaRPr kumimoji="1" lang="en-US" altLang="ja-JP" sz="1400" dirty="0" smtClean="0"/>
          </a:p>
          <a:p>
            <a:r>
              <a:rPr kumimoji="1" lang="ja-JP" altLang="en-US" sz="1400" dirty="0" smtClean="0"/>
              <a:t>　介や休暇取得時等の代替短期診療医師の紹介の取組を促</a:t>
            </a:r>
            <a:endParaRPr kumimoji="1" lang="en-US" altLang="ja-JP" sz="1400" dirty="0" smtClean="0"/>
          </a:p>
          <a:p>
            <a:r>
              <a:rPr kumimoji="1" lang="ja-JP" altLang="en-US" sz="1400" dirty="0" smtClean="0"/>
              <a:t>　</a:t>
            </a:r>
            <a:r>
              <a:rPr kumimoji="1" lang="ja-JP" altLang="en-US" sz="1400" dirty="0" err="1" smtClean="0"/>
              <a:t>進する</a:t>
            </a:r>
            <a:r>
              <a:rPr kumimoji="1" lang="en-US" altLang="ja-JP" sz="1400" dirty="0" smtClean="0"/>
              <a:t>｡</a:t>
            </a:r>
          </a:p>
        </p:txBody>
      </p:sp>
      <p:sp>
        <p:nvSpPr>
          <p:cNvPr id="17" name="テキスト ボックス 16"/>
          <p:cNvSpPr txBox="1"/>
          <p:nvPr/>
        </p:nvSpPr>
        <p:spPr>
          <a:xfrm>
            <a:off x="4953000" y="560731"/>
            <a:ext cx="4826001"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第８節　産科における対策　</a:t>
            </a:r>
            <a:endParaRPr kumimoji="1" lang="ja-JP" altLang="en-US" sz="1400" b="1" dirty="0"/>
          </a:p>
        </p:txBody>
      </p:sp>
      <p:sp>
        <p:nvSpPr>
          <p:cNvPr id="18" name="テキスト ボックス 17"/>
          <p:cNvSpPr txBox="1"/>
          <p:nvPr/>
        </p:nvSpPr>
        <p:spPr>
          <a:xfrm>
            <a:off x="4953001" y="868508"/>
            <a:ext cx="4826000" cy="2462213"/>
          </a:xfrm>
          <a:prstGeom prst="rect">
            <a:avLst/>
          </a:prstGeom>
          <a:noFill/>
        </p:spPr>
        <p:txBody>
          <a:bodyPr wrap="square" rtlCol="0">
            <a:spAutoFit/>
          </a:bodyPr>
          <a:lstStyle/>
          <a:p>
            <a:r>
              <a:rPr kumimoji="1" lang="ja-JP" altLang="en-US" sz="1400" b="1" dirty="0" smtClean="0">
                <a:latin typeface="+mn-ea"/>
              </a:rPr>
              <a:t>＜主な施策＞</a:t>
            </a:r>
            <a:endParaRPr kumimoji="1" lang="en-US" altLang="ja-JP" sz="1400" b="1" dirty="0" smtClean="0">
              <a:latin typeface="+mn-ea"/>
            </a:endParaRPr>
          </a:p>
          <a:p>
            <a:r>
              <a:rPr kumimoji="1" lang="ja-JP" altLang="en-US" sz="1400" dirty="0" smtClean="0">
                <a:latin typeface="+mn-ea"/>
              </a:rPr>
              <a:t>○　医育大学等と連携して地域の医療機関における産科医</a:t>
            </a:r>
            <a:endParaRPr kumimoji="1" lang="en-US" altLang="ja-JP" sz="1400" dirty="0" smtClean="0">
              <a:latin typeface="+mn-ea"/>
            </a:endParaRPr>
          </a:p>
          <a:p>
            <a:r>
              <a:rPr kumimoji="1" lang="ja-JP" altLang="en-US" sz="1400" dirty="0" smtClean="0">
                <a:latin typeface="+mn-ea"/>
              </a:rPr>
              <a:t>　師の効果的な配置等について検討、協議。</a:t>
            </a:r>
            <a:endParaRPr kumimoji="1" lang="en-US" altLang="ja-JP" sz="1400" dirty="0" smtClean="0">
              <a:latin typeface="+mn-ea"/>
            </a:endParaRPr>
          </a:p>
          <a:p>
            <a:r>
              <a:rPr kumimoji="1" lang="ja-JP" altLang="en-US" sz="1400" dirty="0" smtClean="0">
                <a:latin typeface="+mn-ea"/>
              </a:rPr>
              <a:t>○　周産期母子医療センターを中心とした地域における体</a:t>
            </a:r>
            <a:endParaRPr kumimoji="1" lang="en-US" altLang="ja-JP" sz="1400" dirty="0" smtClean="0">
              <a:latin typeface="+mn-ea"/>
            </a:endParaRPr>
          </a:p>
          <a:p>
            <a:r>
              <a:rPr kumimoji="1" lang="ja-JP" altLang="en-US" sz="1400" dirty="0" smtClean="0">
                <a:latin typeface="+mn-ea"/>
              </a:rPr>
              <a:t>　系的な周産期医療連携体制を整備。</a:t>
            </a:r>
            <a:endParaRPr kumimoji="1" lang="en-US" altLang="ja-JP" sz="1400" dirty="0" smtClean="0">
              <a:latin typeface="+mn-ea"/>
            </a:endParaRPr>
          </a:p>
          <a:p>
            <a:r>
              <a:rPr kumimoji="1" lang="ja-JP" altLang="en-US" sz="1400" dirty="0" smtClean="0">
                <a:latin typeface="+mn-ea"/>
              </a:rPr>
              <a:t>○　医療機関が支給する分娩手当への支援のほか、医師以</a:t>
            </a:r>
            <a:endParaRPr kumimoji="1" lang="en-US" altLang="ja-JP" sz="1400" dirty="0" smtClean="0">
              <a:latin typeface="+mn-ea"/>
            </a:endParaRPr>
          </a:p>
          <a:p>
            <a:r>
              <a:rPr kumimoji="1" lang="ja-JP" altLang="en-US" sz="1400" dirty="0" smtClean="0">
                <a:latin typeface="+mn-ea"/>
              </a:rPr>
              <a:t>　外の職種とのタスクシフト・タスクシェア等産科医師の</a:t>
            </a:r>
            <a:endParaRPr kumimoji="1" lang="en-US" altLang="ja-JP" sz="1400" dirty="0" smtClean="0">
              <a:latin typeface="+mn-ea"/>
            </a:endParaRPr>
          </a:p>
          <a:p>
            <a:r>
              <a:rPr kumimoji="1" lang="ja-JP" altLang="en-US" sz="1400" dirty="0" smtClean="0">
                <a:latin typeface="+mn-ea"/>
              </a:rPr>
              <a:t>　勤務環境改善を支援。</a:t>
            </a:r>
            <a:endParaRPr kumimoji="1" lang="en-US" altLang="ja-JP" sz="1400" dirty="0" smtClean="0">
              <a:latin typeface="+mn-ea"/>
            </a:endParaRPr>
          </a:p>
          <a:p>
            <a:r>
              <a:rPr kumimoji="1" lang="ja-JP" altLang="en-US" sz="1400" dirty="0" smtClean="0">
                <a:latin typeface="+mn-ea"/>
              </a:rPr>
              <a:t>○　産科医師の養成・確保を図るため、医育大学の医師養</a:t>
            </a:r>
            <a:endParaRPr kumimoji="1" lang="en-US" altLang="ja-JP" sz="1400" dirty="0" smtClean="0">
              <a:latin typeface="+mn-ea"/>
            </a:endParaRPr>
          </a:p>
          <a:p>
            <a:r>
              <a:rPr kumimoji="1" lang="ja-JP" altLang="en-US" sz="1400" dirty="0" smtClean="0">
                <a:latin typeface="+mn-ea"/>
              </a:rPr>
              <a:t>　成に係る取組を支援。</a:t>
            </a:r>
            <a:endParaRPr kumimoji="1" lang="en-US" altLang="ja-JP" sz="1400" dirty="0" smtClean="0">
              <a:latin typeface="+mn-ea"/>
            </a:endParaRPr>
          </a:p>
          <a:p>
            <a:endParaRPr kumimoji="1" lang="ja-JP" altLang="en-US" sz="1400" dirty="0">
              <a:latin typeface="+mn-ea"/>
            </a:endParaRPr>
          </a:p>
        </p:txBody>
      </p:sp>
      <p:sp>
        <p:nvSpPr>
          <p:cNvPr id="19" name="テキスト ボックス 18"/>
          <p:cNvSpPr txBox="1"/>
          <p:nvPr/>
        </p:nvSpPr>
        <p:spPr>
          <a:xfrm>
            <a:off x="4953000" y="3498113"/>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第９節　小児科における対策　</a:t>
            </a:r>
            <a:endParaRPr kumimoji="1" lang="ja-JP" altLang="en-US" sz="1400" b="1" dirty="0"/>
          </a:p>
        </p:txBody>
      </p:sp>
      <p:sp>
        <p:nvSpPr>
          <p:cNvPr id="20" name="テキスト ボックス 19"/>
          <p:cNvSpPr txBox="1"/>
          <p:nvPr/>
        </p:nvSpPr>
        <p:spPr>
          <a:xfrm>
            <a:off x="4953000" y="3805890"/>
            <a:ext cx="4826000" cy="3108543"/>
          </a:xfrm>
          <a:prstGeom prst="rect">
            <a:avLst/>
          </a:prstGeom>
          <a:noFill/>
        </p:spPr>
        <p:txBody>
          <a:bodyPr wrap="square" rtlCol="0">
            <a:spAutoFit/>
          </a:bodyPr>
          <a:lstStyle/>
          <a:p>
            <a:r>
              <a:rPr kumimoji="1" lang="ja-JP" altLang="en-US" sz="1400" b="1" dirty="0" smtClean="0">
                <a:latin typeface="+mn-ea"/>
              </a:rPr>
              <a:t>＜主な施策＞</a:t>
            </a:r>
            <a:endParaRPr kumimoji="1" lang="en-US" altLang="ja-JP" sz="1400" b="1" dirty="0" smtClean="0">
              <a:latin typeface="+mn-ea"/>
            </a:endParaRPr>
          </a:p>
          <a:p>
            <a:r>
              <a:rPr kumimoji="1" lang="ja-JP" altLang="en-US" sz="1400" dirty="0" smtClean="0">
                <a:latin typeface="+mn-ea"/>
              </a:rPr>
              <a:t>○　医育</a:t>
            </a:r>
            <a:r>
              <a:rPr kumimoji="1" lang="ja-JP" altLang="en-US" sz="1400" dirty="0">
                <a:latin typeface="+mn-ea"/>
              </a:rPr>
              <a:t>大学等と連携して地域</a:t>
            </a:r>
            <a:r>
              <a:rPr kumimoji="1" lang="ja-JP" altLang="en-US" sz="1400" dirty="0" smtClean="0">
                <a:latin typeface="+mn-ea"/>
              </a:rPr>
              <a:t>の中核的な医療</a:t>
            </a:r>
            <a:r>
              <a:rPr kumimoji="1" lang="ja-JP" altLang="en-US" sz="1400" dirty="0">
                <a:latin typeface="+mn-ea"/>
              </a:rPr>
              <a:t>機関に</a:t>
            </a:r>
            <a:r>
              <a:rPr kumimoji="1" lang="ja-JP" altLang="en-US" sz="1400" dirty="0" smtClean="0">
                <a:latin typeface="+mn-ea"/>
              </a:rPr>
              <a:t>おけ　</a:t>
            </a:r>
            <a:endParaRPr kumimoji="1" lang="en-US" altLang="ja-JP" sz="1400" dirty="0" smtClean="0">
              <a:latin typeface="+mn-ea"/>
            </a:endParaRPr>
          </a:p>
          <a:p>
            <a:r>
              <a:rPr kumimoji="1" lang="ja-JP" altLang="en-US" sz="1400" dirty="0" smtClean="0">
                <a:latin typeface="+mn-ea"/>
              </a:rPr>
              <a:t>　</a:t>
            </a:r>
            <a:r>
              <a:rPr kumimoji="1" lang="ja-JP" altLang="en-US" sz="1400" dirty="0" err="1" smtClean="0">
                <a:latin typeface="+mn-ea"/>
              </a:rPr>
              <a:t>る</a:t>
            </a:r>
            <a:r>
              <a:rPr kumimoji="1" lang="ja-JP" altLang="en-US" sz="1400" dirty="0" smtClean="0">
                <a:latin typeface="+mn-ea"/>
              </a:rPr>
              <a:t>小児科医師</a:t>
            </a:r>
            <a:r>
              <a:rPr kumimoji="1" lang="ja-JP" altLang="en-US" sz="1400" dirty="0">
                <a:latin typeface="+mn-ea"/>
              </a:rPr>
              <a:t>の効果的な配置等について検討、</a:t>
            </a:r>
            <a:r>
              <a:rPr kumimoji="1" lang="ja-JP" altLang="en-US" sz="1400" dirty="0" smtClean="0">
                <a:latin typeface="+mn-ea"/>
              </a:rPr>
              <a:t>協議。</a:t>
            </a:r>
            <a:endParaRPr kumimoji="1" lang="en-US" altLang="ja-JP" sz="1400" dirty="0">
              <a:latin typeface="+mn-ea"/>
            </a:endParaRPr>
          </a:p>
          <a:p>
            <a:endParaRPr kumimoji="1" lang="en-US" altLang="ja-JP" sz="1400" dirty="0" smtClean="0">
              <a:latin typeface="+mn-ea"/>
            </a:endParaRPr>
          </a:p>
          <a:p>
            <a:r>
              <a:rPr kumimoji="1" lang="ja-JP" altLang="en-US" sz="1400" dirty="0" smtClean="0">
                <a:latin typeface="+mn-ea"/>
              </a:rPr>
              <a:t>○　小児地域医療センターを</a:t>
            </a:r>
            <a:r>
              <a:rPr kumimoji="1" lang="ja-JP" altLang="en-US" sz="1400" dirty="0">
                <a:latin typeface="+mn-ea"/>
              </a:rPr>
              <a:t>中心とした地域における体</a:t>
            </a:r>
            <a:endParaRPr kumimoji="1" lang="en-US" altLang="ja-JP" sz="1400" dirty="0">
              <a:latin typeface="+mn-ea"/>
            </a:endParaRPr>
          </a:p>
          <a:p>
            <a:r>
              <a:rPr kumimoji="1" lang="ja-JP" altLang="en-US" sz="1400" dirty="0">
                <a:latin typeface="+mn-ea"/>
              </a:rPr>
              <a:t>　系的</a:t>
            </a:r>
            <a:r>
              <a:rPr kumimoji="1" lang="ja-JP" altLang="en-US" sz="1400" dirty="0" smtClean="0">
                <a:latin typeface="+mn-ea"/>
              </a:rPr>
              <a:t>な小児医療連携体制</a:t>
            </a:r>
            <a:r>
              <a:rPr kumimoji="1" lang="ja-JP" altLang="en-US" sz="1400" dirty="0">
                <a:latin typeface="+mn-ea"/>
              </a:rPr>
              <a:t>を整備。</a:t>
            </a:r>
            <a:endParaRPr kumimoji="1" lang="en-US" altLang="ja-JP" sz="1400" dirty="0">
              <a:latin typeface="+mn-ea"/>
            </a:endParaRPr>
          </a:p>
          <a:p>
            <a:endParaRPr kumimoji="1" lang="en-US" altLang="ja-JP" sz="1400" dirty="0" smtClean="0">
              <a:latin typeface="+mn-ea"/>
            </a:endParaRPr>
          </a:p>
          <a:p>
            <a:r>
              <a:rPr kumimoji="1" lang="ja-JP" altLang="en-US" sz="1400" dirty="0" smtClean="0">
                <a:latin typeface="+mn-ea"/>
              </a:rPr>
              <a:t>○　医療</a:t>
            </a:r>
            <a:r>
              <a:rPr kumimoji="1" lang="ja-JP" altLang="en-US" sz="1400" dirty="0">
                <a:latin typeface="+mn-ea"/>
              </a:rPr>
              <a:t>機関が支給</a:t>
            </a:r>
            <a:r>
              <a:rPr kumimoji="1" lang="ja-JP" altLang="en-US" sz="1400" dirty="0" smtClean="0">
                <a:latin typeface="+mn-ea"/>
              </a:rPr>
              <a:t>する新生児医療担当医手当へ</a:t>
            </a:r>
            <a:r>
              <a:rPr kumimoji="1" lang="ja-JP" altLang="en-US" sz="1400" dirty="0">
                <a:latin typeface="+mn-ea"/>
              </a:rPr>
              <a:t>の支援</a:t>
            </a:r>
            <a:r>
              <a:rPr kumimoji="1" lang="ja-JP" altLang="en-US" sz="1400" dirty="0" smtClean="0">
                <a:latin typeface="+mn-ea"/>
              </a:rPr>
              <a:t>の</a:t>
            </a:r>
            <a:endParaRPr kumimoji="1" lang="en-US" altLang="ja-JP" sz="1400" dirty="0" smtClean="0">
              <a:latin typeface="+mn-ea"/>
            </a:endParaRPr>
          </a:p>
          <a:p>
            <a:r>
              <a:rPr kumimoji="1" lang="ja-JP" altLang="en-US" sz="1400" dirty="0" smtClean="0">
                <a:latin typeface="+mn-ea"/>
              </a:rPr>
              <a:t>　ほか</a:t>
            </a:r>
            <a:r>
              <a:rPr kumimoji="1" lang="ja-JP" altLang="en-US" sz="1400" dirty="0">
                <a:latin typeface="+mn-ea"/>
              </a:rPr>
              <a:t>、</a:t>
            </a:r>
            <a:r>
              <a:rPr kumimoji="1" lang="ja-JP" altLang="en-US" sz="1400" dirty="0" smtClean="0">
                <a:latin typeface="+mn-ea"/>
              </a:rPr>
              <a:t>医師以外</a:t>
            </a:r>
            <a:r>
              <a:rPr kumimoji="1" lang="ja-JP" altLang="en-US" sz="1400" dirty="0">
                <a:latin typeface="+mn-ea"/>
              </a:rPr>
              <a:t>の職種とのタスクシフト・</a:t>
            </a:r>
            <a:r>
              <a:rPr kumimoji="1" lang="ja-JP" altLang="en-US" sz="1400" dirty="0" smtClean="0">
                <a:latin typeface="+mn-ea"/>
              </a:rPr>
              <a:t>タスクシェア　</a:t>
            </a:r>
            <a:endParaRPr kumimoji="1" lang="en-US" altLang="ja-JP" sz="1400" dirty="0" smtClean="0">
              <a:latin typeface="+mn-ea"/>
            </a:endParaRPr>
          </a:p>
          <a:p>
            <a:r>
              <a:rPr kumimoji="1" lang="ja-JP" altLang="en-US" sz="1400" dirty="0" smtClean="0">
                <a:latin typeface="+mn-ea"/>
              </a:rPr>
              <a:t>　等小児科医師の勤務</a:t>
            </a:r>
            <a:r>
              <a:rPr kumimoji="1" lang="ja-JP" altLang="en-US" sz="1400" dirty="0">
                <a:latin typeface="+mn-ea"/>
              </a:rPr>
              <a:t>環境改善を支援。</a:t>
            </a:r>
            <a:endParaRPr kumimoji="1" lang="en-US" altLang="ja-JP" sz="1400" dirty="0">
              <a:latin typeface="+mn-ea"/>
            </a:endParaRPr>
          </a:p>
          <a:p>
            <a:endParaRPr kumimoji="1" lang="en-US" altLang="ja-JP" sz="1400" dirty="0" smtClean="0">
              <a:latin typeface="+mn-ea"/>
            </a:endParaRPr>
          </a:p>
          <a:p>
            <a:r>
              <a:rPr kumimoji="1" lang="ja-JP" altLang="en-US" sz="1400" dirty="0" smtClean="0">
                <a:latin typeface="+mn-ea"/>
              </a:rPr>
              <a:t>○　小児科医師</a:t>
            </a:r>
            <a:r>
              <a:rPr kumimoji="1" lang="ja-JP" altLang="en-US" sz="1400" dirty="0">
                <a:latin typeface="+mn-ea"/>
              </a:rPr>
              <a:t>の養成・確保を図るため、医育大学の</a:t>
            </a:r>
            <a:r>
              <a:rPr kumimoji="1" lang="ja-JP" altLang="en-US" sz="1400" dirty="0" smtClean="0">
                <a:latin typeface="+mn-ea"/>
              </a:rPr>
              <a:t>医師</a:t>
            </a:r>
            <a:endParaRPr kumimoji="1" lang="en-US" altLang="ja-JP" sz="1400" dirty="0" smtClean="0">
              <a:latin typeface="+mn-ea"/>
            </a:endParaRPr>
          </a:p>
          <a:p>
            <a:r>
              <a:rPr kumimoji="1" lang="ja-JP" altLang="en-US" sz="1400" dirty="0" smtClean="0">
                <a:latin typeface="+mn-ea"/>
              </a:rPr>
              <a:t>　養成</a:t>
            </a:r>
            <a:r>
              <a:rPr kumimoji="1" lang="ja-JP" altLang="en-US" sz="1400" dirty="0">
                <a:latin typeface="+mn-ea"/>
              </a:rPr>
              <a:t>に係る取組を支援</a:t>
            </a:r>
            <a:r>
              <a:rPr kumimoji="1" lang="ja-JP" altLang="en-US" sz="1400" dirty="0" smtClean="0">
                <a:latin typeface="+mn-ea"/>
              </a:rPr>
              <a:t>。</a:t>
            </a:r>
            <a:endParaRPr kumimoji="1" lang="en-US" altLang="ja-JP" sz="1400" dirty="0" smtClean="0">
              <a:latin typeface="+mn-ea"/>
            </a:endParaRPr>
          </a:p>
          <a:p>
            <a:endParaRPr kumimoji="1" lang="ja-JP" altLang="en-US" sz="1400" dirty="0">
              <a:latin typeface="+mn-ea"/>
            </a:endParaRPr>
          </a:p>
        </p:txBody>
      </p:sp>
      <p:sp>
        <p:nvSpPr>
          <p:cNvPr id="12" name="正方形/長方形 11"/>
          <p:cNvSpPr/>
          <p:nvPr/>
        </p:nvSpPr>
        <p:spPr>
          <a:xfrm>
            <a:off x="8004" y="560731"/>
            <a:ext cx="4828817" cy="624768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928200" y="560731"/>
            <a:ext cx="4850800" cy="624768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9</a:t>
            </a:fld>
            <a:endParaRPr kumimoji="1" lang="ja-JP" altLang="en-US" dirty="0"/>
          </a:p>
        </p:txBody>
      </p:sp>
    </p:spTree>
    <p:extLst>
      <p:ext uri="{BB962C8B-B14F-4D97-AF65-F5344CB8AC3E}">
        <p14:creationId xmlns:p14="http://schemas.microsoft.com/office/powerpoint/2010/main" val="2282279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446550"/>
          </a:xfrm>
          <a:prstGeom prst="rect">
            <a:avLst/>
          </a:prstGeom>
          <a:noFill/>
        </p:spPr>
        <p:txBody>
          <a:bodyPr wrap="square" rtlCol="0">
            <a:spAutoFit/>
          </a:bodyPr>
          <a:lstStyle/>
          <a:p>
            <a:pPr algn="ctr"/>
            <a:r>
              <a:rPr kumimoji="1" lang="ja-JP" altLang="en-US" sz="2800" b="1" dirty="0" smtClean="0"/>
              <a:t>第７章</a:t>
            </a:r>
            <a:endParaRPr kumimoji="1" lang="en-US" altLang="ja-JP" sz="2800" b="1" dirty="0" smtClean="0"/>
          </a:p>
          <a:p>
            <a:pPr algn="ctr"/>
            <a:endParaRPr kumimoji="1" lang="en-US" altLang="ja-JP" sz="3200" b="1" dirty="0"/>
          </a:p>
          <a:p>
            <a:pPr algn="ctr"/>
            <a:r>
              <a:rPr kumimoji="1" lang="ja-JP" altLang="en-US" sz="2800" b="1" dirty="0" smtClean="0"/>
              <a:t>医療従事者（医師を除く）の確保</a:t>
            </a:r>
            <a:endParaRPr kumimoji="1" lang="ja-JP" altLang="en-US" sz="28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10</a:t>
            </a:fld>
            <a:endParaRPr kumimoji="1" lang="ja-JP" altLang="en-US"/>
          </a:p>
        </p:txBody>
      </p:sp>
    </p:spTree>
    <p:extLst>
      <p:ext uri="{BB962C8B-B14F-4D97-AF65-F5344CB8AC3E}">
        <p14:creationId xmlns:p14="http://schemas.microsoft.com/office/powerpoint/2010/main" val="2781806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第７章第２節　歯科医師及び歯科衛生士等</a:t>
            </a:r>
            <a:endParaRPr kumimoji="1" lang="ja-JP" altLang="en-US" b="1" dirty="0">
              <a:solidFill>
                <a:schemeClr val="bg1"/>
              </a:solidFill>
            </a:endParaRPr>
          </a:p>
        </p:txBody>
      </p:sp>
      <p:sp>
        <p:nvSpPr>
          <p:cNvPr id="9" name="テキスト ボックス 8"/>
          <p:cNvSpPr txBox="1"/>
          <p:nvPr/>
        </p:nvSpPr>
        <p:spPr>
          <a:xfrm>
            <a:off x="-1" y="719775"/>
            <a:ext cx="1909961"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smtClean="0"/>
              <a:t>　＜現状・課題＞　</a:t>
            </a:r>
            <a:endParaRPr kumimoji="1" lang="ja-JP" altLang="en-US" sz="1400" b="1" dirty="0"/>
          </a:p>
        </p:txBody>
      </p:sp>
      <p:sp>
        <p:nvSpPr>
          <p:cNvPr id="8" name="テキスト ボックス 7"/>
          <p:cNvSpPr txBox="1"/>
          <p:nvPr/>
        </p:nvSpPr>
        <p:spPr>
          <a:xfrm>
            <a:off x="-1" y="1027552"/>
            <a:ext cx="4826000" cy="2677656"/>
          </a:xfrm>
          <a:prstGeom prst="rect">
            <a:avLst/>
          </a:prstGeom>
          <a:noFill/>
          <a:ln w="19050">
            <a:solidFill>
              <a:schemeClr val="accent5">
                <a:lumMod val="50000"/>
              </a:schemeClr>
            </a:solidFill>
          </a:ln>
        </p:spPr>
        <p:txBody>
          <a:bodyPr wrap="square" rtlCol="0">
            <a:spAutoFit/>
          </a:bodyPr>
          <a:lstStyle/>
          <a:p>
            <a:r>
              <a:rPr kumimoji="1" lang="ja-JP" altLang="en-US" sz="1400" dirty="0">
                <a:latin typeface="+mn-ea"/>
              </a:rPr>
              <a:t>○　道内の歯科医師、歯科衛生士は地域偏在が認められ</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特</a:t>
            </a:r>
            <a:r>
              <a:rPr kumimoji="1" lang="ja-JP" altLang="en-US" sz="1400" dirty="0">
                <a:latin typeface="+mn-ea"/>
              </a:rPr>
              <a:t>に歯科医師の人口</a:t>
            </a:r>
            <a:r>
              <a:rPr kumimoji="1" lang="en-US" altLang="ja-JP" sz="1400" dirty="0">
                <a:latin typeface="+mn-ea"/>
              </a:rPr>
              <a:t>10</a:t>
            </a:r>
            <a:r>
              <a:rPr kumimoji="1" lang="ja-JP" altLang="en-US" sz="1400" dirty="0">
                <a:latin typeface="+mn-ea"/>
              </a:rPr>
              <a:t>万対数は全国平均を下回って</a:t>
            </a:r>
            <a:r>
              <a:rPr kumimoji="1" lang="ja-JP" altLang="en-US" sz="1400" dirty="0" smtClean="0">
                <a:latin typeface="+mn-ea"/>
              </a:rPr>
              <a:t>いる</a:t>
            </a:r>
            <a:endParaRPr kumimoji="1" lang="en-US" altLang="ja-JP" sz="1400" dirty="0" smtClean="0">
              <a:latin typeface="+mn-ea"/>
            </a:endParaRPr>
          </a:p>
          <a:p>
            <a:r>
              <a:rPr kumimoji="1" lang="ja-JP" altLang="en-US" sz="1400" dirty="0" smtClean="0">
                <a:latin typeface="+mn-ea"/>
              </a:rPr>
              <a:t>　状況</a:t>
            </a:r>
            <a:r>
              <a:rPr kumimoji="1" lang="ja-JP" altLang="en-US" sz="1400" dirty="0">
                <a:latin typeface="+mn-ea"/>
              </a:rPr>
              <a:t>。むし歯・歯周病予防や高齢者、</a:t>
            </a:r>
            <a:r>
              <a:rPr kumimoji="1" lang="ja-JP" altLang="en-US" sz="1400" dirty="0" err="1">
                <a:latin typeface="+mn-ea"/>
              </a:rPr>
              <a:t>障がい</a:t>
            </a:r>
            <a:r>
              <a:rPr kumimoji="1" lang="ja-JP" altLang="en-US" sz="1400" dirty="0">
                <a:latin typeface="+mn-ea"/>
              </a:rPr>
              <a:t>者等の</a:t>
            </a:r>
            <a:r>
              <a:rPr kumimoji="1" lang="ja-JP" altLang="en-US" sz="1400" dirty="0" smtClean="0">
                <a:latin typeface="+mn-ea"/>
              </a:rPr>
              <a:t>歯科</a:t>
            </a:r>
            <a:endParaRPr kumimoji="1" lang="en-US" altLang="ja-JP" sz="1400" dirty="0" smtClean="0">
              <a:latin typeface="+mn-ea"/>
            </a:endParaRPr>
          </a:p>
          <a:p>
            <a:r>
              <a:rPr kumimoji="1" lang="ja-JP" altLang="en-US" sz="1400" dirty="0" smtClean="0">
                <a:latin typeface="+mn-ea"/>
              </a:rPr>
              <a:t>　保健</a:t>
            </a:r>
            <a:r>
              <a:rPr kumimoji="1" lang="ja-JP" altLang="en-US" sz="1400" dirty="0">
                <a:latin typeface="+mn-ea"/>
              </a:rPr>
              <a:t>医療に対応する人材の確保と限られた人材の有効</a:t>
            </a:r>
            <a:r>
              <a:rPr kumimoji="1" lang="ja-JP" altLang="en-US" sz="1400" dirty="0" smtClean="0">
                <a:latin typeface="+mn-ea"/>
              </a:rPr>
              <a:t>活</a:t>
            </a:r>
            <a:endParaRPr kumimoji="1" lang="en-US" altLang="ja-JP" sz="1400" dirty="0" smtClean="0">
              <a:latin typeface="+mn-ea"/>
            </a:endParaRPr>
          </a:p>
          <a:p>
            <a:r>
              <a:rPr kumimoji="1" lang="ja-JP" altLang="en-US" sz="1400" dirty="0" smtClean="0">
                <a:latin typeface="+mn-ea"/>
              </a:rPr>
              <a:t>　用</a:t>
            </a:r>
            <a:r>
              <a:rPr kumimoji="1" lang="ja-JP" altLang="en-US" sz="1400" dirty="0">
                <a:latin typeface="+mn-ea"/>
              </a:rPr>
              <a:t>が求められている。</a:t>
            </a:r>
            <a:endParaRPr kumimoji="1" lang="en-US" altLang="ja-JP" sz="1400" dirty="0">
              <a:latin typeface="+mn-ea"/>
            </a:endParaRPr>
          </a:p>
          <a:p>
            <a:r>
              <a:rPr kumimoji="1" lang="ja-JP" altLang="en-US" sz="1400" dirty="0">
                <a:latin typeface="+mn-ea"/>
              </a:rPr>
              <a:t>○　むし歯・歯周病の予防や地域の要介護高齢者、</a:t>
            </a:r>
            <a:r>
              <a:rPr kumimoji="1" lang="ja-JP" altLang="en-US" sz="1400" dirty="0" err="1">
                <a:latin typeface="+mn-ea"/>
              </a:rPr>
              <a:t>障</a:t>
            </a:r>
            <a:r>
              <a:rPr kumimoji="1" lang="ja-JP" altLang="en-US" sz="1400" dirty="0" err="1" smtClean="0">
                <a:latin typeface="+mn-ea"/>
              </a:rPr>
              <a:t>がい</a:t>
            </a:r>
            <a:endParaRPr kumimoji="1" lang="en-US" altLang="ja-JP" sz="1400" dirty="0" smtClean="0">
              <a:latin typeface="+mn-ea"/>
            </a:endParaRPr>
          </a:p>
          <a:p>
            <a:r>
              <a:rPr kumimoji="1" lang="ja-JP" altLang="en-US" sz="1400" dirty="0" smtClean="0">
                <a:latin typeface="+mn-ea"/>
              </a:rPr>
              <a:t>　者</a:t>
            </a:r>
            <a:r>
              <a:rPr kumimoji="1" lang="ja-JP" altLang="en-US" sz="1400" dirty="0">
                <a:latin typeface="+mn-ea"/>
              </a:rPr>
              <a:t>等の歯科医療及び保健指導に対応できる歯科衛生士</a:t>
            </a:r>
            <a:r>
              <a:rPr kumimoji="1" lang="ja-JP" altLang="en-US" sz="1400" dirty="0" smtClean="0">
                <a:latin typeface="+mn-ea"/>
              </a:rPr>
              <a:t>が</a:t>
            </a:r>
            <a:endParaRPr kumimoji="1" lang="en-US" altLang="ja-JP" sz="1400" dirty="0" smtClean="0">
              <a:latin typeface="+mn-ea"/>
            </a:endParaRPr>
          </a:p>
          <a:p>
            <a:r>
              <a:rPr kumimoji="1" lang="ja-JP" altLang="en-US" sz="1400" dirty="0" smtClean="0">
                <a:latin typeface="+mn-ea"/>
              </a:rPr>
              <a:t>　必要</a:t>
            </a:r>
            <a:r>
              <a:rPr kumimoji="1" lang="ja-JP" altLang="en-US" sz="1400" dirty="0">
                <a:latin typeface="+mn-ea"/>
              </a:rPr>
              <a:t>となっているほか、地域偏在の解消が重要。</a:t>
            </a:r>
            <a:endParaRPr kumimoji="1" lang="en-US" altLang="ja-JP" sz="1400" dirty="0">
              <a:latin typeface="+mn-ea"/>
            </a:endParaRPr>
          </a:p>
          <a:p>
            <a:r>
              <a:rPr kumimoji="1" lang="ja-JP" altLang="en-US" sz="1400" dirty="0">
                <a:latin typeface="+mn-ea"/>
              </a:rPr>
              <a:t>○　 歯科技工技術の高度化やデジタル化などに対応</a:t>
            </a:r>
            <a:r>
              <a:rPr kumimoji="1" lang="ja-JP" altLang="en-US" sz="1400" dirty="0" smtClean="0">
                <a:latin typeface="+mn-ea"/>
              </a:rPr>
              <a:t>でき</a:t>
            </a:r>
            <a:endParaRPr kumimoji="1" lang="en-US" altLang="ja-JP" sz="1400" dirty="0" smtClean="0">
              <a:latin typeface="+mn-ea"/>
            </a:endParaRPr>
          </a:p>
          <a:p>
            <a:r>
              <a:rPr kumimoji="1" lang="ja-JP" altLang="en-US" sz="1400" dirty="0" smtClean="0">
                <a:latin typeface="+mn-ea"/>
              </a:rPr>
              <a:t>　</a:t>
            </a:r>
            <a:r>
              <a:rPr kumimoji="1" lang="ja-JP" altLang="en-US" sz="1400" dirty="0" err="1" smtClean="0">
                <a:latin typeface="+mn-ea"/>
              </a:rPr>
              <a:t>る</a:t>
            </a:r>
            <a:r>
              <a:rPr kumimoji="1" lang="ja-JP" altLang="en-US" sz="1400" dirty="0">
                <a:latin typeface="+mn-ea"/>
              </a:rPr>
              <a:t>歯科技工士の確保が必要となっている</a:t>
            </a:r>
            <a:r>
              <a:rPr kumimoji="1" lang="ja-JP" altLang="en-US" sz="1400" dirty="0" smtClean="0">
                <a:latin typeface="+mn-ea"/>
              </a:rPr>
              <a:t>。</a:t>
            </a:r>
            <a:endParaRPr kumimoji="1" lang="en-US" altLang="ja-JP" sz="1400" dirty="0" smtClean="0">
              <a:latin typeface="+mn-ea"/>
            </a:endParaRPr>
          </a:p>
          <a:p>
            <a:endParaRPr kumimoji="1" lang="en-US" altLang="ja-JP" sz="1400" dirty="0">
              <a:latin typeface="+mn-ea"/>
            </a:endParaRPr>
          </a:p>
          <a:p>
            <a:endParaRPr kumimoji="1" lang="en-US" altLang="ja-JP" sz="1400" dirty="0">
              <a:latin typeface="+mn-ea"/>
            </a:endParaRPr>
          </a:p>
        </p:txBody>
      </p:sp>
      <p:sp>
        <p:nvSpPr>
          <p:cNvPr id="14" name="テキスト ボックス 13"/>
          <p:cNvSpPr txBox="1"/>
          <p:nvPr/>
        </p:nvSpPr>
        <p:spPr>
          <a:xfrm>
            <a:off x="4864171" y="719775"/>
            <a:ext cx="1671893" cy="307777"/>
          </a:xfrm>
          <a:prstGeom prst="rect">
            <a:avLst/>
          </a:prstGeom>
          <a:solidFill>
            <a:schemeClr val="accent5">
              <a:lumMod val="20000"/>
              <a:lumOff val="80000"/>
            </a:schemeClr>
          </a:solidFill>
          <a:ln w="19050">
            <a:solidFill>
              <a:schemeClr val="tx1"/>
            </a:solidFill>
          </a:ln>
        </p:spPr>
        <p:txBody>
          <a:bodyPr wrap="square" rtlCol="0">
            <a:spAutoFit/>
          </a:bodyPr>
          <a:lstStyle/>
          <a:p>
            <a:r>
              <a:rPr kumimoji="1" lang="ja-JP" altLang="en-US" sz="1400" b="1" dirty="0" smtClean="0"/>
              <a:t>　＜主な施策＞　</a:t>
            </a:r>
            <a:endParaRPr kumimoji="1" lang="ja-JP" altLang="en-US" sz="1400" b="1" dirty="0"/>
          </a:p>
        </p:txBody>
      </p:sp>
      <p:sp>
        <p:nvSpPr>
          <p:cNvPr id="15" name="テキスト ボックス 14"/>
          <p:cNvSpPr txBox="1"/>
          <p:nvPr/>
        </p:nvSpPr>
        <p:spPr>
          <a:xfrm>
            <a:off x="4864175" y="1027552"/>
            <a:ext cx="5041825" cy="2677656"/>
          </a:xfrm>
          <a:prstGeom prst="rect">
            <a:avLst/>
          </a:prstGeom>
          <a:noFill/>
          <a:ln w="19050">
            <a:solidFill>
              <a:schemeClr val="accent5">
                <a:lumMod val="50000"/>
              </a:schemeClr>
            </a:solidFill>
          </a:ln>
        </p:spPr>
        <p:txBody>
          <a:bodyPr wrap="square" rtlCol="0">
            <a:spAutoFit/>
          </a:bodyPr>
          <a:lstStyle/>
          <a:p>
            <a:r>
              <a:rPr kumimoji="1" lang="ja-JP" altLang="en-US" sz="1400" dirty="0">
                <a:latin typeface="+mn-ea"/>
              </a:rPr>
              <a:t>○　地域の歯科保健医療提供体制の状況や、歯科医療従事</a:t>
            </a:r>
            <a:endParaRPr kumimoji="1" lang="en-US" altLang="ja-JP" sz="1400" dirty="0">
              <a:latin typeface="+mn-ea"/>
            </a:endParaRPr>
          </a:p>
          <a:p>
            <a:r>
              <a:rPr kumimoji="1" lang="ja-JP" altLang="en-US" sz="1400" dirty="0">
                <a:latin typeface="+mn-ea"/>
              </a:rPr>
              <a:t>　者の配置状況の把握を行った上で、地域の実情を踏まえ</a:t>
            </a:r>
            <a:endParaRPr kumimoji="1" lang="en-US" altLang="ja-JP" sz="1400" dirty="0">
              <a:latin typeface="+mn-ea"/>
            </a:endParaRPr>
          </a:p>
          <a:p>
            <a:r>
              <a:rPr kumimoji="1" lang="ja-JP" altLang="en-US" sz="1400" dirty="0">
                <a:latin typeface="+mn-ea"/>
              </a:rPr>
              <a:t>　</a:t>
            </a:r>
            <a:r>
              <a:rPr kumimoji="1" lang="ja-JP" altLang="en-US" sz="1400" dirty="0" err="1">
                <a:latin typeface="+mn-ea"/>
              </a:rPr>
              <a:t>た</a:t>
            </a:r>
            <a:r>
              <a:rPr kumimoji="1" lang="ja-JP" altLang="en-US" sz="1400" dirty="0">
                <a:latin typeface="+mn-ea"/>
              </a:rPr>
              <a:t>取組を推進。</a:t>
            </a:r>
          </a:p>
          <a:p>
            <a:r>
              <a:rPr kumimoji="1" lang="ja-JP" altLang="en-US" sz="1400" dirty="0">
                <a:latin typeface="+mn-ea"/>
              </a:rPr>
              <a:t>〇　歯科医師の確保が特に困難な離島やへき地等における</a:t>
            </a:r>
            <a:endParaRPr kumimoji="1" lang="en-US" altLang="ja-JP" sz="1400" dirty="0">
              <a:latin typeface="+mn-ea"/>
            </a:endParaRPr>
          </a:p>
          <a:p>
            <a:r>
              <a:rPr kumimoji="1" lang="ja-JP" altLang="en-US" sz="1400" dirty="0">
                <a:latin typeface="+mn-ea"/>
              </a:rPr>
              <a:t>　歯科医療従事者の確保に努める。</a:t>
            </a:r>
          </a:p>
          <a:p>
            <a:r>
              <a:rPr kumimoji="1" lang="ja-JP" altLang="en-US" sz="1400" dirty="0">
                <a:latin typeface="+mn-ea"/>
              </a:rPr>
              <a:t>〇　医科歯科連携の重要性の高まりやかかりつけ歯科医の</a:t>
            </a:r>
            <a:endParaRPr kumimoji="1" lang="en-US" altLang="ja-JP" sz="1400" dirty="0">
              <a:latin typeface="+mn-ea"/>
            </a:endParaRPr>
          </a:p>
          <a:p>
            <a:r>
              <a:rPr kumimoji="1" lang="ja-JP" altLang="en-US" sz="1400" dirty="0">
                <a:latin typeface="+mn-ea"/>
              </a:rPr>
              <a:t>　役割拡大に対応できる歯科医師を確保するため、歯科医</a:t>
            </a:r>
            <a:endParaRPr kumimoji="1" lang="en-US" altLang="ja-JP" sz="1400" dirty="0">
              <a:latin typeface="+mn-ea"/>
            </a:endParaRPr>
          </a:p>
          <a:p>
            <a:r>
              <a:rPr kumimoji="1" lang="ja-JP" altLang="en-US" sz="1400" dirty="0">
                <a:latin typeface="+mn-ea"/>
              </a:rPr>
              <a:t>　師会等と連携した取組を推進。</a:t>
            </a:r>
          </a:p>
          <a:p>
            <a:r>
              <a:rPr kumimoji="1" lang="ja-JP" altLang="en-US" sz="1400" dirty="0">
                <a:latin typeface="+mn-ea"/>
              </a:rPr>
              <a:t>〇　歯科衛生士会などの関係団体と連携し、就業継続等の</a:t>
            </a:r>
            <a:endParaRPr kumimoji="1" lang="en-US" altLang="ja-JP" sz="1400" dirty="0">
              <a:latin typeface="+mn-ea"/>
            </a:endParaRPr>
          </a:p>
          <a:p>
            <a:r>
              <a:rPr kumimoji="1" lang="ja-JP" altLang="en-US" sz="1400" dirty="0">
                <a:latin typeface="+mn-ea"/>
              </a:rPr>
              <a:t>　促進を図りながら、歯科衛生士の資質向上の取組を</a:t>
            </a:r>
            <a:r>
              <a:rPr kumimoji="1" lang="ja-JP" altLang="en-US" sz="1400" dirty="0" smtClean="0">
                <a:latin typeface="+mn-ea"/>
              </a:rPr>
              <a:t>推進</a:t>
            </a:r>
            <a:r>
              <a:rPr kumimoji="1" lang="ja-JP" altLang="en-US" sz="1400" dirty="0">
                <a:latin typeface="+mn-ea"/>
              </a:rPr>
              <a:t>。</a:t>
            </a:r>
          </a:p>
          <a:p>
            <a:r>
              <a:rPr kumimoji="1" lang="ja-JP" altLang="en-US" sz="1400" dirty="0">
                <a:latin typeface="+mn-ea"/>
              </a:rPr>
              <a:t>○　歯科技工技術の高度化やデジタル化などに対応できる</a:t>
            </a:r>
            <a:endParaRPr kumimoji="1" lang="en-US" altLang="ja-JP" sz="1400" dirty="0">
              <a:latin typeface="+mn-ea"/>
            </a:endParaRPr>
          </a:p>
          <a:p>
            <a:r>
              <a:rPr kumimoji="1" lang="ja-JP" altLang="en-US" sz="1400" dirty="0">
                <a:latin typeface="+mn-ea"/>
              </a:rPr>
              <a:t>　歯科技工士を確保するため、資質向上の取組を推進。</a:t>
            </a:r>
          </a:p>
        </p:txBody>
      </p:sp>
      <p:sp>
        <p:nvSpPr>
          <p:cNvPr id="10" name="テキスト ボックス 9"/>
          <p:cNvSpPr txBox="1"/>
          <p:nvPr/>
        </p:nvSpPr>
        <p:spPr>
          <a:xfrm>
            <a:off x="6184374" y="369332"/>
            <a:ext cx="3760099"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関連計画：「北海道歯科保健医療推進計画」</a:t>
            </a:r>
            <a:endParaRPr kumimoji="1" lang="ja-JP" altLang="en-US" sz="1400" b="1" dirty="0"/>
          </a:p>
        </p:txBody>
      </p:sp>
      <p:sp>
        <p:nvSpPr>
          <p:cNvPr id="12" name="テキスト ボックス 11"/>
          <p:cNvSpPr txBox="1"/>
          <p:nvPr/>
        </p:nvSpPr>
        <p:spPr>
          <a:xfrm>
            <a:off x="4825999" y="3770140"/>
            <a:ext cx="3278462" cy="276999"/>
          </a:xfrm>
          <a:prstGeom prst="rect">
            <a:avLst/>
          </a:prstGeom>
          <a:noFill/>
        </p:spPr>
        <p:txBody>
          <a:bodyPr wrap="none" rtlCol="0">
            <a:spAutoFit/>
          </a:bodyPr>
          <a:lstStyle/>
          <a:p>
            <a:r>
              <a:rPr kumimoji="1" lang="en-US" altLang="ja-JP" sz="1200" b="1" dirty="0" smtClean="0">
                <a:latin typeface="+mn-ea"/>
              </a:rPr>
              <a:t>【</a:t>
            </a:r>
            <a:r>
              <a:rPr kumimoji="1" lang="ja-JP" altLang="en-US" sz="1200" b="1" dirty="0" smtClean="0">
                <a:latin typeface="+mn-ea"/>
              </a:rPr>
              <a:t>人口</a:t>
            </a:r>
            <a:r>
              <a:rPr kumimoji="1" lang="en-US" altLang="ja-JP" sz="1200" b="1" dirty="0" smtClean="0">
                <a:latin typeface="+mn-ea"/>
              </a:rPr>
              <a:t>10</a:t>
            </a:r>
            <a:r>
              <a:rPr kumimoji="1" lang="ja-JP" altLang="en-US" sz="1200" b="1" dirty="0" smtClean="0">
                <a:latin typeface="+mn-ea"/>
              </a:rPr>
              <a:t>万対歯科医師数（二次医療圏別）</a:t>
            </a:r>
            <a:r>
              <a:rPr kumimoji="1" lang="en-US" altLang="ja-JP" sz="1200" b="1" dirty="0" smtClean="0">
                <a:latin typeface="+mn-ea"/>
              </a:rPr>
              <a:t>】</a:t>
            </a:r>
            <a:endParaRPr kumimoji="1" lang="ja-JP" altLang="en-US" sz="1200" b="1" dirty="0">
              <a:latin typeface="+mn-ea"/>
            </a:endParaRPr>
          </a:p>
        </p:txBody>
      </p:sp>
      <p:sp>
        <p:nvSpPr>
          <p:cNvPr id="13" name="テキスト ボックス 12"/>
          <p:cNvSpPr txBox="1"/>
          <p:nvPr/>
        </p:nvSpPr>
        <p:spPr>
          <a:xfrm>
            <a:off x="-130157" y="3770140"/>
            <a:ext cx="1723549" cy="276999"/>
          </a:xfrm>
          <a:prstGeom prst="rect">
            <a:avLst/>
          </a:prstGeom>
          <a:noFill/>
        </p:spPr>
        <p:txBody>
          <a:bodyPr wrap="none" rtlCol="0">
            <a:spAutoFit/>
          </a:bodyPr>
          <a:lstStyle/>
          <a:p>
            <a:r>
              <a:rPr kumimoji="1" lang="en-US" altLang="ja-JP" sz="1200" b="1" dirty="0" smtClean="0">
                <a:latin typeface="+mn-ea"/>
              </a:rPr>
              <a:t>【</a:t>
            </a:r>
            <a:r>
              <a:rPr kumimoji="1" lang="ja-JP" altLang="en-US" sz="1200" b="1" dirty="0" smtClean="0">
                <a:latin typeface="+mn-ea"/>
              </a:rPr>
              <a:t>歯科医師数の推移</a:t>
            </a:r>
            <a:r>
              <a:rPr kumimoji="1" lang="en-US" altLang="ja-JP" sz="1200" b="1" dirty="0" smtClean="0">
                <a:latin typeface="+mn-ea"/>
              </a:rPr>
              <a:t>】</a:t>
            </a:r>
            <a:endParaRPr kumimoji="1" lang="ja-JP" altLang="en-US" sz="1200" b="1" dirty="0">
              <a:latin typeface="+mn-ea"/>
            </a:endParaRPr>
          </a:p>
        </p:txBody>
      </p:sp>
      <p:pic>
        <p:nvPicPr>
          <p:cNvPr id="16" name="図 15"/>
          <p:cNvPicPr>
            <a:picLocks noChangeAspect="1"/>
          </p:cNvPicPr>
          <p:nvPr/>
        </p:nvPicPr>
        <p:blipFill>
          <a:blip r:embed="rId2"/>
          <a:stretch>
            <a:fillRect/>
          </a:stretch>
        </p:blipFill>
        <p:spPr>
          <a:xfrm>
            <a:off x="4956154" y="4049356"/>
            <a:ext cx="4884057" cy="2808644"/>
          </a:xfrm>
          <a:prstGeom prst="rect">
            <a:avLst/>
          </a:prstGeom>
        </p:spPr>
      </p:pic>
      <p:pic>
        <p:nvPicPr>
          <p:cNvPr id="17" name="図 16"/>
          <p:cNvPicPr>
            <a:picLocks noChangeAspect="1"/>
          </p:cNvPicPr>
          <p:nvPr/>
        </p:nvPicPr>
        <p:blipFill>
          <a:blip r:embed="rId3"/>
          <a:stretch>
            <a:fillRect/>
          </a:stretch>
        </p:blipFill>
        <p:spPr>
          <a:xfrm>
            <a:off x="40869" y="4042232"/>
            <a:ext cx="4785130" cy="2804542"/>
          </a:xfrm>
          <a:prstGeom prst="rect">
            <a:avLst/>
          </a:prstGeom>
        </p:spPr>
      </p:pic>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11</a:t>
            </a:fld>
            <a:endParaRPr kumimoji="1" lang="ja-JP" altLang="en-US" dirty="0"/>
          </a:p>
        </p:txBody>
      </p:sp>
    </p:spTree>
    <p:extLst>
      <p:ext uri="{BB962C8B-B14F-4D97-AF65-F5344CB8AC3E}">
        <p14:creationId xmlns:p14="http://schemas.microsoft.com/office/powerpoint/2010/main" val="3875360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第７章第３節　薬剤師</a:t>
            </a:r>
            <a:endParaRPr kumimoji="1" lang="ja-JP" altLang="en-US" b="1" dirty="0">
              <a:solidFill>
                <a:schemeClr val="bg1"/>
              </a:solidFill>
            </a:endParaRPr>
          </a:p>
        </p:txBody>
      </p:sp>
      <p:sp>
        <p:nvSpPr>
          <p:cNvPr id="11" name="テキスト ボックス 10"/>
          <p:cNvSpPr txBox="1"/>
          <p:nvPr/>
        </p:nvSpPr>
        <p:spPr>
          <a:xfrm>
            <a:off x="66316" y="428849"/>
            <a:ext cx="4826000"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a:t>　 ＜現状・課題＞ </a:t>
            </a:r>
            <a:r>
              <a:rPr kumimoji="1" lang="ja-JP" altLang="en-US" sz="1400" b="1" dirty="0" smtClean="0"/>
              <a:t>　</a:t>
            </a:r>
            <a:endParaRPr kumimoji="1" lang="ja-JP" altLang="en-US" sz="1400" b="1" dirty="0"/>
          </a:p>
        </p:txBody>
      </p:sp>
      <p:sp>
        <p:nvSpPr>
          <p:cNvPr id="12" name="テキスト ボックス 11"/>
          <p:cNvSpPr txBox="1"/>
          <p:nvPr/>
        </p:nvSpPr>
        <p:spPr>
          <a:xfrm>
            <a:off x="66317" y="736626"/>
            <a:ext cx="4826000" cy="2677656"/>
          </a:xfrm>
          <a:prstGeom prst="rect">
            <a:avLst/>
          </a:prstGeom>
          <a:noFill/>
          <a:ln w="19050">
            <a:solidFill>
              <a:schemeClr val="accent5">
                <a:lumMod val="50000"/>
              </a:schemeClr>
            </a:solidFill>
          </a:ln>
        </p:spPr>
        <p:txBody>
          <a:bodyPr wrap="square" rtlCol="0">
            <a:spAutoFit/>
          </a:bodyPr>
          <a:lstStyle/>
          <a:p>
            <a:r>
              <a:rPr kumimoji="1" lang="ja-JP" altLang="en-US" sz="1400" dirty="0" smtClean="0">
                <a:latin typeface="+mn-ea"/>
              </a:rPr>
              <a:t>○　道の薬剤師数は、地域偏在と、薬局薬剤師が多く病院</a:t>
            </a:r>
            <a:endParaRPr kumimoji="1" lang="en-US" altLang="ja-JP" sz="1400" dirty="0" smtClean="0">
              <a:latin typeface="+mn-ea"/>
            </a:endParaRPr>
          </a:p>
          <a:p>
            <a:r>
              <a:rPr kumimoji="1" lang="ja-JP" altLang="en-US" sz="1400" dirty="0" smtClean="0">
                <a:latin typeface="+mn-ea"/>
              </a:rPr>
              <a:t>　薬剤師が少ない業態偏在の２つの偏在が生じている。</a:t>
            </a:r>
            <a:endParaRPr kumimoji="1" lang="en-US" altLang="ja-JP" sz="1400" dirty="0" smtClean="0">
              <a:latin typeface="+mn-ea"/>
            </a:endParaRPr>
          </a:p>
          <a:p>
            <a:endParaRPr kumimoji="1" lang="en-US" altLang="ja-JP" sz="1400" dirty="0" smtClean="0">
              <a:latin typeface="+mn-ea"/>
            </a:endParaRPr>
          </a:p>
          <a:p>
            <a:r>
              <a:rPr kumimoji="1" lang="ja-JP" altLang="en-US" sz="1400" dirty="0" smtClean="0">
                <a:latin typeface="+mn-ea"/>
              </a:rPr>
              <a:t>○　地域</a:t>
            </a:r>
            <a:r>
              <a:rPr kumimoji="1" lang="ja-JP" altLang="en-US" sz="1400" dirty="0">
                <a:latin typeface="+mn-ea"/>
              </a:rPr>
              <a:t>の自治体病院等の薬剤師不足が深刻化しており</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地域</a:t>
            </a:r>
            <a:r>
              <a:rPr kumimoji="1" lang="ja-JP" altLang="en-US" sz="1400" dirty="0">
                <a:latin typeface="+mn-ea"/>
              </a:rPr>
              <a:t>医療を確保するため、「</a:t>
            </a:r>
            <a:r>
              <a:rPr kumimoji="1" lang="ja-JP" altLang="en-US" sz="1400" dirty="0" smtClean="0">
                <a:latin typeface="+mn-ea"/>
              </a:rPr>
              <a:t>道全体</a:t>
            </a:r>
            <a:r>
              <a:rPr kumimoji="1" lang="ja-JP" altLang="en-US" sz="1400" dirty="0">
                <a:latin typeface="+mn-ea"/>
              </a:rPr>
              <a:t>の薬剤師数の確保」</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「勤務先別</a:t>
            </a:r>
            <a:r>
              <a:rPr kumimoji="1" lang="ja-JP" altLang="en-US" sz="1400" dirty="0">
                <a:latin typeface="+mn-ea"/>
              </a:rPr>
              <a:t>において特に不足している病院薬剤師の</a:t>
            </a:r>
            <a:r>
              <a:rPr kumimoji="1" lang="ja-JP" altLang="en-US" sz="1400" dirty="0" smtClean="0">
                <a:latin typeface="+mn-ea"/>
              </a:rPr>
              <a:t>確</a:t>
            </a:r>
            <a:endParaRPr kumimoji="1" lang="en-US" altLang="ja-JP" sz="1400" dirty="0" smtClean="0">
              <a:latin typeface="+mn-ea"/>
            </a:endParaRPr>
          </a:p>
          <a:p>
            <a:r>
              <a:rPr kumimoji="1" lang="ja-JP" altLang="en-US" sz="1400" dirty="0" smtClean="0">
                <a:latin typeface="+mn-ea"/>
              </a:rPr>
              <a:t>　保</a:t>
            </a:r>
            <a:r>
              <a:rPr kumimoji="1" lang="ja-JP" altLang="en-US" sz="1400" dirty="0">
                <a:latin typeface="+mn-ea"/>
              </a:rPr>
              <a:t>」</a:t>
            </a:r>
            <a:r>
              <a:rPr kumimoji="1" lang="ja-JP" altLang="en-US" sz="1400" dirty="0" smtClean="0">
                <a:latin typeface="+mn-ea"/>
              </a:rPr>
              <a:t>、「</a:t>
            </a:r>
            <a:r>
              <a:rPr kumimoji="1" lang="ja-JP" altLang="en-US" sz="1400" dirty="0">
                <a:latin typeface="+mn-ea"/>
              </a:rPr>
              <a:t>薬剤師不足が顕著な地域への対応」、「</a:t>
            </a:r>
            <a:r>
              <a:rPr kumimoji="1" lang="ja-JP" altLang="en-US" sz="1400" dirty="0" smtClean="0">
                <a:latin typeface="+mn-ea"/>
              </a:rPr>
              <a:t>薬剤師</a:t>
            </a:r>
            <a:endParaRPr kumimoji="1" lang="en-US" altLang="ja-JP" sz="1400" dirty="0" smtClean="0">
              <a:latin typeface="+mn-ea"/>
            </a:endParaRPr>
          </a:p>
          <a:p>
            <a:r>
              <a:rPr kumimoji="1" lang="ja-JP" altLang="en-US" sz="1400" dirty="0" smtClean="0">
                <a:latin typeface="+mn-ea"/>
              </a:rPr>
              <a:t>　の</a:t>
            </a:r>
            <a:r>
              <a:rPr kumimoji="1" lang="ja-JP" altLang="en-US" sz="1400" dirty="0">
                <a:latin typeface="+mn-ea"/>
              </a:rPr>
              <a:t>資質</a:t>
            </a:r>
            <a:r>
              <a:rPr kumimoji="1" lang="ja-JP" altLang="en-US" sz="1400" dirty="0" smtClean="0">
                <a:latin typeface="+mn-ea"/>
              </a:rPr>
              <a:t>の向上</a:t>
            </a:r>
            <a:r>
              <a:rPr kumimoji="1" lang="ja-JP" altLang="en-US" sz="1400" dirty="0">
                <a:latin typeface="+mn-ea"/>
              </a:rPr>
              <a:t>」に向けた取組を</a:t>
            </a:r>
            <a:r>
              <a:rPr kumimoji="1" lang="ja-JP" altLang="en-US" sz="1400" dirty="0" smtClean="0">
                <a:latin typeface="+mn-ea"/>
              </a:rPr>
              <a:t>効果的</a:t>
            </a:r>
            <a:r>
              <a:rPr kumimoji="1" lang="ja-JP" altLang="en-US" sz="1400" dirty="0">
                <a:latin typeface="+mn-ea"/>
              </a:rPr>
              <a:t>に進めていく</a:t>
            </a:r>
            <a:r>
              <a:rPr kumimoji="1" lang="ja-JP" altLang="en-US" sz="1400" dirty="0" smtClean="0">
                <a:latin typeface="+mn-ea"/>
              </a:rPr>
              <a:t>こと</a:t>
            </a:r>
            <a:endParaRPr kumimoji="1" lang="en-US" altLang="ja-JP" sz="1400" dirty="0" smtClean="0">
              <a:latin typeface="+mn-ea"/>
            </a:endParaRPr>
          </a:p>
          <a:p>
            <a:r>
              <a:rPr kumimoji="1" lang="ja-JP" altLang="en-US" sz="1400" dirty="0" smtClean="0">
                <a:latin typeface="+mn-ea"/>
              </a:rPr>
              <a:t>　が必要。</a:t>
            </a:r>
            <a:endParaRPr kumimoji="1" lang="en-US" altLang="ja-JP" sz="1400" dirty="0" smtClean="0">
              <a:latin typeface="+mn-ea"/>
            </a:endParaRPr>
          </a:p>
          <a:p>
            <a:endParaRPr kumimoji="1" lang="en-US" altLang="ja-JP" sz="1400" dirty="0">
              <a:latin typeface="+mn-ea"/>
            </a:endParaRPr>
          </a:p>
          <a:p>
            <a:endParaRPr kumimoji="1" lang="en-US" altLang="ja-JP" sz="1400" dirty="0" smtClean="0">
              <a:latin typeface="+mn-ea"/>
            </a:endParaRPr>
          </a:p>
          <a:p>
            <a:r>
              <a:rPr kumimoji="1" lang="ja-JP" altLang="en-US" sz="1400" dirty="0">
                <a:latin typeface="+mn-ea"/>
              </a:rPr>
              <a:t>　</a:t>
            </a:r>
            <a:endParaRPr kumimoji="1" lang="en-US" altLang="ja-JP" sz="1400" dirty="0" smtClean="0">
              <a:latin typeface="+mn-ea"/>
            </a:endParaRPr>
          </a:p>
        </p:txBody>
      </p:sp>
      <p:sp>
        <p:nvSpPr>
          <p:cNvPr id="13" name="テキスト ボックス 12"/>
          <p:cNvSpPr txBox="1"/>
          <p:nvPr/>
        </p:nvSpPr>
        <p:spPr>
          <a:xfrm>
            <a:off x="4978602" y="428849"/>
            <a:ext cx="4826001"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a:t>　 ＜主な施策＞ </a:t>
            </a:r>
            <a:r>
              <a:rPr kumimoji="1" lang="ja-JP" altLang="en-US" sz="1400" b="1" dirty="0" smtClean="0"/>
              <a:t>　</a:t>
            </a:r>
            <a:endParaRPr kumimoji="1" lang="ja-JP" altLang="en-US" sz="1400" b="1" dirty="0"/>
          </a:p>
        </p:txBody>
      </p:sp>
      <p:sp>
        <p:nvSpPr>
          <p:cNvPr id="16" name="テキスト ボックス 15"/>
          <p:cNvSpPr txBox="1"/>
          <p:nvPr/>
        </p:nvSpPr>
        <p:spPr>
          <a:xfrm>
            <a:off x="4978603" y="736626"/>
            <a:ext cx="4826000" cy="2677656"/>
          </a:xfrm>
          <a:prstGeom prst="rect">
            <a:avLst/>
          </a:prstGeom>
          <a:noFill/>
          <a:ln w="19050">
            <a:solidFill>
              <a:schemeClr val="accent5">
                <a:lumMod val="50000"/>
              </a:schemeClr>
            </a:solidFill>
          </a:ln>
        </p:spPr>
        <p:txBody>
          <a:bodyPr wrap="square" rtlCol="0">
            <a:spAutoFit/>
          </a:bodyPr>
          <a:lstStyle/>
          <a:p>
            <a:r>
              <a:rPr kumimoji="1" lang="ja-JP" altLang="en-US" sz="1400" dirty="0" smtClean="0">
                <a:latin typeface="+mn-ea"/>
              </a:rPr>
              <a:t>○　北海道</a:t>
            </a:r>
            <a:r>
              <a:rPr kumimoji="1" lang="ja-JP" altLang="en-US" sz="1400" dirty="0">
                <a:latin typeface="+mn-ea"/>
              </a:rPr>
              <a:t>薬剤師会や北海道病院薬剤師会、薬学教育</a:t>
            </a:r>
            <a:r>
              <a:rPr kumimoji="1" lang="ja-JP" altLang="en-US" sz="1400" dirty="0" smtClean="0">
                <a:latin typeface="+mn-ea"/>
              </a:rPr>
              <a:t>関係</a:t>
            </a:r>
            <a:endParaRPr kumimoji="1" lang="en-US" altLang="ja-JP" sz="1400" dirty="0" smtClean="0">
              <a:latin typeface="+mn-ea"/>
            </a:endParaRPr>
          </a:p>
          <a:p>
            <a:r>
              <a:rPr kumimoji="1" lang="ja-JP" altLang="en-US" sz="1400" dirty="0" smtClean="0">
                <a:latin typeface="+mn-ea"/>
              </a:rPr>
              <a:t>　者</a:t>
            </a:r>
            <a:r>
              <a:rPr kumimoji="1" lang="ja-JP" altLang="en-US" sz="1400" dirty="0">
                <a:latin typeface="+mn-ea"/>
              </a:rPr>
              <a:t>、北海道医師会等の関係</a:t>
            </a:r>
            <a:r>
              <a:rPr kumimoji="1" lang="ja-JP" altLang="en-US" sz="1400" dirty="0" smtClean="0">
                <a:latin typeface="+mn-ea"/>
              </a:rPr>
              <a:t>団体</a:t>
            </a:r>
            <a:r>
              <a:rPr kumimoji="1" lang="ja-JP" altLang="en-US" sz="1400" dirty="0">
                <a:latin typeface="+mn-ea"/>
              </a:rPr>
              <a:t>などと連携し、道内</a:t>
            </a:r>
            <a:r>
              <a:rPr kumimoji="1" lang="ja-JP" altLang="en-US" sz="1400" dirty="0" smtClean="0">
                <a:latin typeface="+mn-ea"/>
              </a:rPr>
              <a:t>薬剤</a:t>
            </a:r>
            <a:endParaRPr kumimoji="1" lang="en-US" altLang="ja-JP" sz="1400" dirty="0" smtClean="0">
              <a:latin typeface="+mn-ea"/>
            </a:endParaRPr>
          </a:p>
          <a:p>
            <a:r>
              <a:rPr kumimoji="1" lang="ja-JP" altLang="en-US" sz="1400" dirty="0" smtClean="0">
                <a:latin typeface="+mn-ea"/>
              </a:rPr>
              <a:t>　師</a:t>
            </a:r>
            <a:r>
              <a:rPr kumimoji="1" lang="ja-JP" altLang="en-US" sz="1400" dirty="0">
                <a:latin typeface="+mn-ea"/>
              </a:rPr>
              <a:t>の確保施策や業態・地域偏在の解消策を協議・検討</a:t>
            </a:r>
            <a:r>
              <a:rPr kumimoji="1" lang="ja-JP" altLang="en-US" sz="1400" dirty="0" smtClean="0">
                <a:latin typeface="+mn-ea"/>
              </a:rPr>
              <a:t>し</a:t>
            </a:r>
            <a:endParaRPr kumimoji="1" lang="en-US" altLang="ja-JP" sz="1400" dirty="0" smtClean="0">
              <a:latin typeface="+mn-ea"/>
            </a:endParaRPr>
          </a:p>
          <a:p>
            <a:r>
              <a:rPr kumimoji="1" lang="ja-JP" altLang="en-US" sz="1400" dirty="0" smtClean="0">
                <a:latin typeface="+mn-ea"/>
              </a:rPr>
              <a:t>　ていく。　</a:t>
            </a:r>
            <a:endParaRPr kumimoji="1" lang="en-US" altLang="ja-JP" sz="1400" dirty="0" smtClean="0">
              <a:latin typeface="+mn-ea"/>
            </a:endParaRPr>
          </a:p>
          <a:p>
            <a:r>
              <a:rPr kumimoji="1" lang="ja-JP" altLang="en-US" sz="1400" dirty="0" smtClean="0">
                <a:latin typeface="+mn-ea"/>
              </a:rPr>
              <a:t>○　中期</a:t>
            </a:r>
            <a:r>
              <a:rPr kumimoji="1" lang="ja-JP" altLang="en-US" sz="1400" dirty="0">
                <a:latin typeface="+mn-ea"/>
              </a:rPr>
              <a:t>・短期的な薬剤師確保策と長期的な薬剤師確保</a:t>
            </a:r>
            <a:r>
              <a:rPr kumimoji="1" lang="ja-JP" altLang="en-US" sz="1400" dirty="0" smtClean="0">
                <a:latin typeface="+mn-ea"/>
              </a:rPr>
              <a:t>策</a:t>
            </a:r>
            <a:endParaRPr kumimoji="1" lang="en-US" altLang="ja-JP" sz="1400" dirty="0" smtClean="0">
              <a:latin typeface="+mn-ea"/>
            </a:endParaRPr>
          </a:p>
          <a:p>
            <a:r>
              <a:rPr kumimoji="1" lang="ja-JP" altLang="en-US" sz="1400" dirty="0" smtClean="0">
                <a:latin typeface="+mn-ea"/>
              </a:rPr>
              <a:t>　の</a:t>
            </a:r>
            <a:r>
              <a:rPr kumimoji="1" lang="ja-JP" altLang="en-US" sz="1400" dirty="0">
                <a:latin typeface="+mn-ea"/>
              </a:rPr>
              <a:t>実施計画を検討・実行</a:t>
            </a:r>
            <a:r>
              <a:rPr kumimoji="1" lang="ja-JP" altLang="en-US" sz="1400" dirty="0" smtClean="0">
                <a:latin typeface="+mn-ea"/>
              </a:rPr>
              <a:t>していく</a:t>
            </a:r>
            <a:r>
              <a:rPr kumimoji="1" lang="ja-JP" altLang="en-US" sz="1400" dirty="0">
                <a:latin typeface="+mn-ea"/>
              </a:rPr>
              <a:t>ことで、現在の</a:t>
            </a:r>
            <a:r>
              <a:rPr kumimoji="1" lang="ja-JP" altLang="en-US" sz="1400" dirty="0" smtClean="0">
                <a:latin typeface="+mn-ea"/>
              </a:rPr>
              <a:t>薬剤師</a:t>
            </a:r>
            <a:endParaRPr kumimoji="1" lang="en-US" altLang="ja-JP" sz="1400" dirty="0" smtClean="0">
              <a:latin typeface="+mn-ea"/>
            </a:endParaRPr>
          </a:p>
          <a:p>
            <a:r>
              <a:rPr kumimoji="1" lang="ja-JP" altLang="en-US" sz="1400" dirty="0" smtClean="0">
                <a:latin typeface="+mn-ea"/>
              </a:rPr>
              <a:t>　不足</a:t>
            </a:r>
            <a:r>
              <a:rPr kumimoji="1" lang="ja-JP" altLang="en-US" sz="1400" dirty="0">
                <a:latin typeface="+mn-ea"/>
              </a:rPr>
              <a:t>の解消と将来的な薬剤師定着を</a:t>
            </a:r>
            <a:r>
              <a:rPr kumimoji="1" lang="ja-JP" altLang="en-US" sz="1400" dirty="0" smtClean="0">
                <a:latin typeface="+mn-ea"/>
              </a:rPr>
              <a:t>図る。</a:t>
            </a:r>
            <a:endParaRPr kumimoji="1" lang="ja-JP" altLang="en-US" sz="1400" dirty="0">
              <a:latin typeface="+mn-ea"/>
            </a:endParaRPr>
          </a:p>
          <a:p>
            <a:r>
              <a:rPr kumimoji="1" lang="ja-JP" altLang="en-US" sz="1400" dirty="0" smtClean="0">
                <a:latin typeface="+mn-ea"/>
              </a:rPr>
              <a:t>○　薬剤師</a:t>
            </a:r>
            <a:r>
              <a:rPr kumimoji="1" lang="ja-JP" altLang="en-US" sz="1400" dirty="0">
                <a:latin typeface="+mn-ea"/>
              </a:rPr>
              <a:t>の不足している市町村や施設を把握・分析</a:t>
            </a:r>
            <a:r>
              <a:rPr kumimoji="1" lang="ja-JP" altLang="en-US" sz="1400" dirty="0" smtClean="0">
                <a:latin typeface="+mn-ea"/>
              </a:rPr>
              <a:t>する</a:t>
            </a:r>
            <a:endParaRPr kumimoji="1" lang="en-US" altLang="ja-JP" sz="1400" dirty="0" smtClean="0">
              <a:latin typeface="+mn-ea"/>
            </a:endParaRPr>
          </a:p>
          <a:p>
            <a:r>
              <a:rPr kumimoji="1" lang="ja-JP" altLang="en-US" sz="1400" dirty="0" smtClean="0">
                <a:latin typeface="+mn-ea"/>
              </a:rPr>
              <a:t>　ため</a:t>
            </a:r>
            <a:r>
              <a:rPr kumimoji="1" lang="ja-JP" altLang="en-US" sz="1400" dirty="0">
                <a:latin typeface="+mn-ea"/>
              </a:rPr>
              <a:t>、定期的に調査を</a:t>
            </a:r>
            <a:r>
              <a:rPr kumimoji="1" lang="ja-JP" altLang="en-US" sz="1400" dirty="0" smtClean="0">
                <a:latin typeface="+mn-ea"/>
              </a:rPr>
              <a:t>行う。</a:t>
            </a:r>
            <a:endParaRPr kumimoji="1" lang="en-US" altLang="ja-JP" sz="1400" dirty="0" smtClean="0">
              <a:latin typeface="+mn-ea"/>
            </a:endParaRPr>
          </a:p>
          <a:p>
            <a:r>
              <a:rPr kumimoji="1" lang="ja-JP" altLang="en-US" sz="1400" dirty="0" smtClean="0"/>
              <a:t>○　医療</a:t>
            </a:r>
            <a:r>
              <a:rPr kumimoji="1" lang="ja-JP" altLang="en-US" sz="1400" dirty="0"/>
              <a:t>ニーズに応じて高度化・</a:t>
            </a:r>
            <a:r>
              <a:rPr kumimoji="1" lang="ja-JP" altLang="en-US" sz="1400" dirty="0" smtClean="0"/>
              <a:t>多様化する</a:t>
            </a:r>
            <a:r>
              <a:rPr kumimoji="1" lang="ja-JP" altLang="en-US" sz="1400" dirty="0"/>
              <a:t>薬剤師業務</a:t>
            </a:r>
            <a:r>
              <a:rPr kumimoji="1" lang="ja-JP" altLang="en-US" sz="1400" dirty="0" smtClean="0"/>
              <a:t>に</a:t>
            </a:r>
            <a:endParaRPr kumimoji="1" lang="en-US" altLang="ja-JP" sz="1400" dirty="0" smtClean="0"/>
          </a:p>
          <a:p>
            <a:r>
              <a:rPr kumimoji="1" lang="ja-JP" altLang="en-US" sz="1400" dirty="0" smtClean="0"/>
              <a:t>　的確</a:t>
            </a:r>
            <a:r>
              <a:rPr kumimoji="1" lang="ja-JP" altLang="en-US" sz="1400" dirty="0"/>
              <a:t>に対応できるよう</a:t>
            </a:r>
            <a:r>
              <a:rPr kumimoji="1" lang="ja-JP" altLang="en-US" sz="1400" dirty="0" smtClean="0"/>
              <a:t>、薬剤師</a:t>
            </a:r>
            <a:r>
              <a:rPr kumimoji="1" lang="ja-JP" altLang="en-US" sz="1400" dirty="0"/>
              <a:t>の資質の向上に</a:t>
            </a:r>
            <a:r>
              <a:rPr kumimoji="1" lang="ja-JP" altLang="en-US" sz="1400" dirty="0" smtClean="0"/>
              <a:t>向けた取</a:t>
            </a:r>
            <a:endParaRPr kumimoji="1" lang="en-US" altLang="ja-JP" sz="1400" dirty="0" smtClean="0"/>
          </a:p>
          <a:p>
            <a:r>
              <a:rPr kumimoji="1" lang="ja-JP" altLang="en-US" sz="1400" dirty="0" smtClean="0"/>
              <a:t>　組</a:t>
            </a:r>
            <a:r>
              <a:rPr kumimoji="1" lang="ja-JP" altLang="en-US" sz="1400" dirty="0"/>
              <a:t>を</a:t>
            </a:r>
            <a:r>
              <a:rPr kumimoji="1" lang="ja-JP" altLang="en-US" sz="1400" dirty="0" smtClean="0"/>
              <a:t>行う。</a:t>
            </a:r>
            <a:endParaRPr kumimoji="1" lang="en-US" altLang="ja-JP" sz="1400" dirty="0"/>
          </a:p>
        </p:txBody>
      </p:sp>
      <p:sp>
        <p:nvSpPr>
          <p:cNvPr id="17" name="テキスト ボックス 16"/>
          <p:cNvSpPr txBox="1"/>
          <p:nvPr/>
        </p:nvSpPr>
        <p:spPr>
          <a:xfrm>
            <a:off x="-91670" y="3596909"/>
            <a:ext cx="2207235" cy="276999"/>
          </a:xfrm>
          <a:prstGeom prst="rect">
            <a:avLst/>
          </a:prstGeom>
          <a:noFill/>
        </p:spPr>
        <p:txBody>
          <a:bodyPr wrap="square" rtlCol="0">
            <a:spAutoFit/>
          </a:bodyPr>
          <a:lstStyle/>
          <a:p>
            <a:r>
              <a:rPr kumimoji="1" lang="en-US" altLang="zh-TW" sz="1200" b="1" dirty="0">
                <a:latin typeface="游ゴシック" panose="020B0400000000000000" pitchFamily="50" charset="-128"/>
                <a:ea typeface="游ゴシック" panose="020B0400000000000000" pitchFamily="50" charset="-128"/>
              </a:rPr>
              <a:t>【</a:t>
            </a:r>
            <a:r>
              <a:rPr kumimoji="1" lang="zh-TW" altLang="en-US" sz="1200" b="1" dirty="0">
                <a:latin typeface="游ゴシック" panose="020B0400000000000000" pitchFamily="50" charset="-128"/>
                <a:ea typeface="游ゴシック" panose="020B0400000000000000" pitchFamily="50" charset="-128"/>
              </a:rPr>
              <a:t>薬剤師勤務先別推移</a:t>
            </a:r>
            <a:r>
              <a:rPr kumimoji="1" lang="en-US" altLang="zh-TW" sz="1200" b="1" dirty="0">
                <a:latin typeface="游ゴシック" panose="020B0400000000000000" pitchFamily="50" charset="-128"/>
                <a:ea typeface="游ゴシック" panose="020B0400000000000000" pitchFamily="50" charset="-128"/>
              </a:rPr>
              <a:t>】</a:t>
            </a:r>
            <a:endParaRPr kumimoji="1" lang="ja-JP" altLang="en-US" sz="1200" b="1"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4839581" y="3612298"/>
            <a:ext cx="3005863" cy="261610"/>
          </a:xfrm>
          <a:prstGeom prst="rect">
            <a:avLst/>
          </a:prstGeom>
          <a:noFill/>
        </p:spPr>
        <p:txBody>
          <a:bodyPr wrap="square" rtlCol="0">
            <a:spAutoFit/>
          </a:bodyPr>
          <a:lstStyle/>
          <a:p>
            <a:r>
              <a:rPr kumimoji="1" lang="en-US" altLang="zh-TW" sz="1100" b="1" dirty="0">
                <a:latin typeface="游ゴシック" panose="020B0400000000000000" pitchFamily="50" charset="-128"/>
                <a:ea typeface="游ゴシック" panose="020B0400000000000000" pitchFamily="50" charset="-128"/>
              </a:rPr>
              <a:t>【</a:t>
            </a:r>
            <a:r>
              <a:rPr kumimoji="1" lang="zh-TW" altLang="en-US" sz="1100" b="1" dirty="0">
                <a:latin typeface="游ゴシック" panose="020B0400000000000000" pitchFamily="50" charset="-128"/>
                <a:ea typeface="游ゴシック" panose="020B0400000000000000" pitchFamily="50" charset="-128"/>
              </a:rPr>
              <a:t>人口</a:t>
            </a:r>
            <a:r>
              <a:rPr kumimoji="1" lang="en-US" altLang="zh-TW" sz="1100" b="1" dirty="0">
                <a:latin typeface="游ゴシック" panose="020B0400000000000000" pitchFamily="50" charset="-128"/>
                <a:ea typeface="游ゴシック" panose="020B0400000000000000" pitchFamily="50" charset="-128"/>
              </a:rPr>
              <a:t>10</a:t>
            </a:r>
            <a:r>
              <a:rPr kumimoji="1" lang="zh-TW" altLang="en-US" sz="1100" b="1" dirty="0">
                <a:latin typeface="游ゴシック" panose="020B0400000000000000" pitchFamily="50" charset="-128"/>
                <a:ea typeface="游ゴシック" panose="020B0400000000000000" pitchFamily="50" charset="-128"/>
              </a:rPr>
              <a:t>万対薬剤師数（第二次医療圏別</a:t>
            </a:r>
            <a:r>
              <a:rPr kumimoji="1" lang="zh-TW" altLang="en-US" sz="1100" b="1" dirty="0" smtClean="0">
                <a:latin typeface="游ゴシック" panose="020B0400000000000000" pitchFamily="50" charset="-128"/>
                <a:ea typeface="游ゴシック" panose="020B0400000000000000" pitchFamily="50" charset="-128"/>
              </a:rPr>
              <a:t>）</a:t>
            </a:r>
            <a:r>
              <a:rPr kumimoji="1" lang="en-US" altLang="zh-TW" sz="1100" b="1" dirty="0" smtClean="0">
                <a:latin typeface="游ゴシック" panose="020B0400000000000000" pitchFamily="50" charset="-128"/>
                <a:ea typeface="游ゴシック" panose="020B0400000000000000" pitchFamily="50" charset="-128"/>
              </a:rPr>
              <a:t>】</a:t>
            </a:r>
          </a:p>
        </p:txBody>
      </p:sp>
      <p:sp>
        <p:nvSpPr>
          <p:cNvPr id="19" name="テキスト ボックス 18"/>
          <p:cNvSpPr txBox="1"/>
          <p:nvPr/>
        </p:nvSpPr>
        <p:spPr>
          <a:xfrm>
            <a:off x="7845444" y="3612298"/>
            <a:ext cx="2298439" cy="261610"/>
          </a:xfrm>
          <a:prstGeom prst="rect">
            <a:avLst/>
          </a:prstGeom>
          <a:noFill/>
        </p:spPr>
        <p:txBody>
          <a:bodyPr wrap="square" rtlCol="0">
            <a:spAutoFit/>
          </a:bodyPr>
          <a:lstStyle/>
          <a:p>
            <a:r>
              <a:rPr kumimoji="1" lang="zh-TW" altLang="en-US" sz="1050" dirty="0" smtClean="0">
                <a:latin typeface="游ゴシック" panose="020B0400000000000000" pitchFamily="50" charset="-128"/>
                <a:ea typeface="游ゴシック" panose="020B0400000000000000" pitchFamily="50" charset="-128"/>
              </a:rPr>
              <a:t>令和</a:t>
            </a:r>
            <a:r>
              <a:rPr kumimoji="1" lang="en-US" altLang="zh-TW" sz="1050" dirty="0">
                <a:latin typeface="游ゴシック" panose="020B0400000000000000" pitchFamily="50" charset="-128"/>
                <a:ea typeface="游ゴシック" panose="020B0400000000000000" pitchFamily="50" charset="-128"/>
              </a:rPr>
              <a:t>2</a:t>
            </a:r>
            <a:r>
              <a:rPr kumimoji="1" lang="zh-TW" altLang="en-US" sz="1050" dirty="0">
                <a:latin typeface="游ゴシック" panose="020B0400000000000000" pitchFamily="50" charset="-128"/>
                <a:ea typeface="游ゴシック" panose="020B0400000000000000" pitchFamily="50" charset="-128"/>
              </a:rPr>
              <a:t>年</a:t>
            </a:r>
            <a:r>
              <a:rPr kumimoji="1" lang="en-US" altLang="zh-TW" sz="1050" dirty="0">
                <a:latin typeface="游ゴシック" panose="020B0400000000000000" pitchFamily="50" charset="-128"/>
                <a:ea typeface="游ゴシック" panose="020B0400000000000000" pitchFamily="50" charset="-128"/>
              </a:rPr>
              <a:t>12</a:t>
            </a:r>
            <a:r>
              <a:rPr kumimoji="1" lang="zh-TW" altLang="en-US" sz="1050" dirty="0">
                <a:latin typeface="游ゴシック" panose="020B0400000000000000" pitchFamily="50" charset="-128"/>
                <a:ea typeface="游ゴシック" panose="020B0400000000000000" pitchFamily="50" charset="-128"/>
              </a:rPr>
              <a:t>月末現在（単位：人）</a:t>
            </a:r>
            <a:endParaRPr kumimoji="1" lang="ja-JP" altLang="en-US" sz="1050" dirty="0">
              <a:latin typeface="游ゴシック" panose="020B0400000000000000" pitchFamily="50" charset="-128"/>
              <a:ea typeface="游ゴシック" panose="020B0400000000000000" pitchFamily="50" charset="-128"/>
            </a:endParaRPr>
          </a:p>
        </p:txBody>
      </p:sp>
      <p:pic>
        <p:nvPicPr>
          <p:cNvPr id="20" name="図 19"/>
          <p:cNvPicPr>
            <a:picLocks noChangeAspect="1"/>
          </p:cNvPicPr>
          <p:nvPr/>
        </p:nvPicPr>
        <p:blipFill>
          <a:blip r:embed="rId2"/>
          <a:stretch>
            <a:fillRect/>
          </a:stretch>
        </p:blipFill>
        <p:spPr>
          <a:xfrm>
            <a:off x="66316" y="3854817"/>
            <a:ext cx="4823737" cy="2790032"/>
          </a:xfrm>
          <a:prstGeom prst="rect">
            <a:avLst/>
          </a:prstGeom>
        </p:spPr>
      </p:pic>
      <p:pic>
        <p:nvPicPr>
          <p:cNvPr id="21" name="図 20"/>
          <p:cNvPicPr>
            <a:picLocks noChangeAspect="1"/>
          </p:cNvPicPr>
          <p:nvPr/>
        </p:nvPicPr>
        <p:blipFill>
          <a:blip r:embed="rId3"/>
          <a:stretch>
            <a:fillRect/>
          </a:stretch>
        </p:blipFill>
        <p:spPr>
          <a:xfrm>
            <a:off x="5048039" y="3916843"/>
            <a:ext cx="4826001" cy="2510027"/>
          </a:xfrm>
          <a:prstGeom prst="rect">
            <a:avLst/>
          </a:prstGeom>
        </p:spPr>
      </p:pic>
      <p:sp>
        <p:nvSpPr>
          <p:cNvPr id="14"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12</a:t>
            </a:fld>
            <a:endParaRPr kumimoji="1" lang="ja-JP" altLang="en-US" dirty="0"/>
          </a:p>
        </p:txBody>
      </p:sp>
    </p:spTree>
    <p:extLst>
      <p:ext uri="{BB962C8B-B14F-4D97-AF65-F5344CB8AC3E}">
        <p14:creationId xmlns:p14="http://schemas.microsoft.com/office/powerpoint/2010/main" val="3790709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第７章第４節　看護職員</a:t>
            </a:r>
            <a:endParaRPr kumimoji="1" lang="ja-JP" altLang="en-US" b="1" dirty="0">
              <a:solidFill>
                <a:schemeClr val="bg1"/>
              </a:solidFill>
            </a:endParaRPr>
          </a:p>
        </p:txBody>
      </p:sp>
      <p:sp>
        <p:nvSpPr>
          <p:cNvPr id="11" name="テキスト ボックス 10"/>
          <p:cNvSpPr txBox="1"/>
          <p:nvPr/>
        </p:nvSpPr>
        <p:spPr>
          <a:xfrm>
            <a:off x="-1" y="535816"/>
            <a:ext cx="4826000" cy="307777"/>
          </a:xfrm>
          <a:prstGeom prst="rect">
            <a:avLst/>
          </a:prstGeom>
          <a:solidFill>
            <a:schemeClr val="accent5">
              <a:lumMod val="20000"/>
              <a:lumOff val="80000"/>
            </a:schemeClr>
          </a:solidFill>
          <a:ln w="19050">
            <a:solidFill>
              <a:schemeClr val="tx1"/>
            </a:solidFill>
          </a:ln>
        </p:spPr>
        <p:txBody>
          <a:bodyPr wrap="square" rtlCol="0">
            <a:spAutoFit/>
          </a:bodyPr>
          <a:lstStyle/>
          <a:p>
            <a:r>
              <a:rPr kumimoji="1" lang="ja-JP" altLang="en-US" sz="1400" b="1" dirty="0"/>
              <a:t>　 ＜現状・課題＞ </a:t>
            </a:r>
            <a:r>
              <a:rPr kumimoji="1" lang="ja-JP" altLang="en-US" sz="1400" b="1" dirty="0" smtClean="0"/>
              <a:t>　</a:t>
            </a:r>
            <a:endParaRPr kumimoji="1" lang="ja-JP" altLang="en-US" sz="1400" b="1" dirty="0"/>
          </a:p>
        </p:txBody>
      </p:sp>
      <p:sp>
        <p:nvSpPr>
          <p:cNvPr id="12" name="テキスト ボックス 11"/>
          <p:cNvSpPr txBox="1"/>
          <p:nvPr/>
        </p:nvSpPr>
        <p:spPr>
          <a:xfrm>
            <a:off x="0" y="2515845"/>
            <a:ext cx="4826000" cy="307777"/>
          </a:xfrm>
          <a:prstGeom prst="rect">
            <a:avLst/>
          </a:prstGeom>
          <a:solidFill>
            <a:schemeClr val="accent5">
              <a:lumMod val="20000"/>
              <a:lumOff val="80000"/>
            </a:schemeClr>
          </a:solidFill>
          <a:ln w="19050">
            <a:solidFill>
              <a:schemeClr val="tx1"/>
            </a:solidFill>
          </a:ln>
        </p:spPr>
        <p:txBody>
          <a:bodyPr wrap="square" rtlCol="0">
            <a:spAutoFit/>
          </a:bodyPr>
          <a:lstStyle/>
          <a:p>
            <a:pPr algn="ctr"/>
            <a:r>
              <a:rPr kumimoji="1" lang="ja-JP" altLang="en-US" sz="1400" b="1" dirty="0" smtClean="0"/>
              <a:t>主な指標</a:t>
            </a:r>
            <a:endParaRPr kumimoji="1" lang="ja-JP" altLang="en-US" sz="1400" b="1" dirty="0"/>
          </a:p>
        </p:txBody>
      </p:sp>
      <p:sp>
        <p:nvSpPr>
          <p:cNvPr id="13" name="テキスト ボックス 12"/>
          <p:cNvSpPr txBox="1"/>
          <p:nvPr/>
        </p:nvSpPr>
        <p:spPr>
          <a:xfrm>
            <a:off x="0" y="843715"/>
            <a:ext cx="4826000" cy="1600438"/>
          </a:xfrm>
          <a:prstGeom prst="rect">
            <a:avLst/>
          </a:prstGeom>
          <a:noFill/>
          <a:ln w="19050">
            <a:solidFill>
              <a:schemeClr val="accent5">
                <a:lumMod val="50000"/>
              </a:schemeClr>
            </a:solidFill>
          </a:ln>
        </p:spPr>
        <p:txBody>
          <a:bodyPr wrap="square" rtlCol="0">
            <a:spAutoFit/>
          </a:bodyPr>
          <a:lstStyle/>
          <a:p>
            <a:r>
              <a:rPr kumimoji="1" lang="ja-JP" altLang="en-US" sz="1400" b="1" dirty="0" smtClean="0">
                <a:latin typeface="+mn-ea"/>
              </a:rPr>
              <a:t>　</a:t>
            </a:r>
            <a:r>
              <a:rPr kumimoji="1" lang="ja-JP" altLang="en-US" sz="1400" dirty="0" smtClean="0">
                <a:latin typeface="+mn-ea"/>
              </a:rPr>
              <a:t>道内の看護職員の就業者数は、令和２年までは増加傾向でしたが、令和４年</a:t>
            </a:r>
            <a:r>
              <a:rPr kumimoji="1" lang="en-US" altLang="ja-JP" sz="1400" dirty="0" smtClean="0">
                <a:latin typeface="+mn-ea"/>
              </a:rPr>
              <a:t>12</a:t>
            </a:r>
            <a:r>
              <a:rPr kumimoji="1" lang="ja-JP" altLang="en-US" sz="1400" dirty="0" smtClean="0">
                <a:latin typeface="+mn-ea"/>
              </a:rPr>
              <a:t>月末現在で８万</a:t>
            </a:r>
            <a:r>
              <a:rPr kumimoji="1" lang="en-US" altLang="ja-JP" sz="1400" dirty="0" smtClean="0">
                <a:latin typeface="+mn-ea"/>
              </a:rPr>
              <a:t>4,514</a:t>
            </a:r>
            <a:r>
              <a:rPr kumimoji="1" lang="ja-JP" altLang="en-US" sz="1400" dirty="0" smtClean="0">
                <a:latin typeface="+mn-ea"/>
              </a:rPr>
              <a:t>人（常勤換算</a:t>
            </a:r>
            <a:r>
              <a:rPr kumimoji="1" lang="en-US" altLang="ja-JP" sz="1400" dirty="0" smtClean="0">
                <a:latin typeface="+mn-ea"/>
              </a:rPr>
              <a:t>77,927.5</a:t>
            </a:r>
            <a:r>
              <a:rPr kumimoji="1" lang="ja-JP" altLang="en-US" sz="1400" dirty="0" smtClean="0">
                <a:latin typeface="+mn-ea"/>
              </a:rPr>
              <a:t>人）（暫定値）と初めて減少に転じた。</a:t>
            </a:r>
            <a:endParaRPr kumimoji="1" lang="en-US" altLang="ja-JP" sz="1400" dirty="0" smtClean="0">
              <a:latin typeface="+mn-ea"/>
            </a:endParaRPr>
          </a:p>
          <a:p>
            <a:r>
              <a:rPr kumimoji="1" lang="ja-JP" altLang="en-US" sz="1400" dirty="0" smtClean="0">
                <a:latin typeface="+mn-ea"/>
              </a:rPr>
              <a:t>　在宅や介護領域での看護職員の需要が高まっているほか、特定行為研修修了者、専門看護師や認定看護師などの専門性の高い看護師の養成確保が求められており、看護職員の安定的な確保対策が必要。　　</a:t>
            </a:r>
            <a:endParaRPr kumimoji="1" lang="en-US" altLang="ja-JP" sz="1400" dirty="0" smtClean="0">
              <a:latin typeface="+mn-ea"/>
            </a:endParaRPr>
          </a:p>
        </p:txBody>
      </p:sp>
      <p:sp>
        <p:nvSpPr>
          <p:cNvPr id="16" name="テキスト ボックス 15"/>
          <p:cNvSpPr txBox="1"/>
          <p:nvPr/>
        </p:nvSpPr>
        <p:spPr>
          <a:xfrm>
            <a:off x="4983480" y="535816"/>
            <a:ext cx="4876799" cy="307777"/>
          </a:xfrm>
          <a:prstGeom prst="rect">
            <a:avLst/>
          </a:prstGeom>
          <a:solidFill>
            <a:schemeClr val="accent5">
              <a:lumMod val="20000"/>
              <a:lumOff val="80000"/>
            </a:schemeClr>
          </a:solidFill>
          <a:ln w="19050">
            <a:solidFill>
              <a:schemeClr val="tx1"/>
            </a:solidFill>
          </a:ln>
        </p:spPr>
        <p:txBody>
          <a:bodyPr wrap="square" rtlCol="0">
            <a:spAutoFit/>
          </a:bodyPr>
          <a:lstStyle/>
          <a:p>
            <a:r>
              <a:rPr kumimoji="1" lang="ja-JP" altLang="en-US" sz="1400" b="1" dirty="0">
                <a:latin typeface="+mn-ea"/>
              </a:rPr>
              <a:t>　 ＜主な施策＞ </a:t>
            </a:r>
            <a:r>
              <a:rPr kumimoji="1" lang="ja-JP" altLang="en-US" sz="1400" b="1" dirty="0" smtClean="0">
                <a:latin typeface="+mn-ea"/>
              </a:rPr>
              <a:t>　</a:t>
            </a:r>
            <a:endParaRPr kumimoji="1" lang="ja-JP" altLang="en-US" sz="1400" b="1" dirty="0">
              <a:latin typeface="+mn-ea"/>
            </a:endParaRPr>
          </a:p>
        </p:txBody>
      </p:sp>
      <p:sp>
        <p:nvSpPr>
          <p:cNvPr id="17" name="テキスト ボックス 16"/>
          <p:cNvSpPr txBox="1"/>
          <p:nvPr/>
        </p:nvSpPr>
        <p:spPr>
          <a:xfrm>
            <a:off x="4983478" y="843593"/>
            <a:ext cx="4876801" cy="3570652"/>
          </a:xfrm>
          <a:prstGeom prst="rect">
            <a:avLst/>
          </a:prstGeom>
          <a:noFill/>
          <a:ln w="19050">
            <a:solidFill>
              <a:schemeClr val="accent5">
                <a:lumMod val="50000"/>
              </a:schemeClr>
            </a:solidFill>
          </a:ln>
        </p:spPr>
        <p:txBody>
          <a:bodyPr wrap="square" bIns="36000" rtlCol="0">
            <a:spAutoFit/>
          </a:bodyPr>
          <a:lstStyle/>
          <a:p>
            <a:r>
              <a:rPr kumimoji="1" lang="ja-JP" altLang="en-US" sz="1400" dirty="0" smtClean="0">
                <a:latin typeface="+mn-ea"/>
              </a:rPr>
              <a:t>○　看護職を志望する動機となるよう看護の魅力などを知</a:t>
            </a:r>
            <a:endParaRPr kumimoji="1" lang="en-US" altLang="ja-JP" sz="1400" dirty="0" smtClean="0">
              <a:latin typeface="+mn-ea"/>
            </a:endParaRPr>
          </a:p>
          <a:p>
            <a:r>
              <a:rPr kumimoji="1" lang="ja-JP" altLang="en-US" sz="1400" dirty="0" smtClean="0">
                <a:latin typeface="+mn-ea"/>
              </a:rPr>
              <a:t>　</a:t>
            </a:r>
            <a:r>
              <a:rPr kumimoji="1" lang="ja-JP" altLang="en-US" sz="1400" dirty="0" err="1" smtClean="0">
                <a:latin typeface="+mn-ea"/>
              </a:rPr>
              <a:t>る</a:t>
            </a:r>
            <a:r>
              <a:rPr kumimoji="1" lang="ja-JP" altLang="en-US" sz="1400" dirty="0" smtClean="0">
                <a:latin typeface="+mn-ea"/>
              </a:rPr>
              <a:t>普及啓発や道内で就業する看護職員の安定的な確保に</a:t>
            </a:r>
            <a:endParaRPr kumimoji="1" lang="en-US" altLang="ja-JP" sz="1400" dirty="0" smtClean="0">
              <a:latin typeface="+mn-ea"/>
            </a:endParaRPr>
          </a:p>
          <a:p>
            <a:r>
              <a:rPr kumimoji="1" lang="ja-JP" altLang="en-US" sz="1400" dirty="0" smtClean="0">
                <a:latin typeface="+mn-ea"/>
              </a:rPr>
              <a:t>　向けた看護職員養成所の運営支援等を実施。</a:t>
            </a:r>
            <a:endParaRPr kumimoji="1" lang="en-US" altLang="ja-JP" sz="1400" dirty="0" smtClean="0">
              <a:latin typeface="+mn-ea"/>
            </a:endParaRPr>
          </a:p>
          <a:p>
            <a:pPr>
              <a:lnSpc>
                <a:spcPts val="1300"/>
              </a:lnSpc>
            </a:pPr>
            <a:endParaRPr kumimoji="1" lang="en-US" altLang="ja-JP" sz="1400" dirty="0" smtClean="0">
              <a:latin typeface="+mn-ea"/>
            </a:endParaRPr>
          </a:p>
          <a:p>
            <a:pPr>
              <a:lnSpc>
                <a:spcPts val="1300"/>
              </a:lnSpc>
            </a:pPr>
            <a:r>
              <a:rPr kumimoji="1" lang="ja-JP" altLang="en-US" sz="1400" dirty="0" smtClean="0">
                <a:latin typeface="+mn-ea"/>
              </a:rPr>
              <a:t>○　就業定着・離職防止を図るため、院内保育所の運営支</a:t>
            </a:r>
            <a:endParaRPr kumimoji="1" lang="en-US" altLang="ja-JP" sz="1400" dirty="0" smtClean="0">
              <a:latin typeface="+mn-ea"/>
            </a:endParaRPr>
          </a:p>
          <a:p>
            <a:r>
              <a:rPr kumimoji="1" lang="ja-JP" altLang="en-US" sz="1400" dirty="0" smtClean="0">
                <a:latin typeface="+mn-ea"/>
              </a:rPr>
              <a:t>　援や新人看護職員を対象に研修を実施する医療機関や訪</a:t>
            </a:r>
            <a:endParaRPr kumimoji="1" lang="en-US" altLang="ja-JP" sz="1400" dirty="0" smtClean="0">
              <a:latin typeface="+mn-ea"/>
            </a:endParaRPr>
          </a:p>
          <a:p>
            <a:r>
              <a:rPr kumimoji="1" lang="ja-JP" altLang="en-US" sz="1400" dirty="0" smtClean="0">
                <a:latin typeface="+mn-ea"/>
              </a:rPr>
              <a:t>　問看護ステーションの取組を支援。</a:t>
            </a:r>
            <a:endParaRPr kumimoji="1" lang="en-US" altLang="ja-JP" sz="1400" dirty="0" smtClean="0">
              <a:latin typeface="+mn-ea"/>
            </a:endParaRPr>
          </a:p>
          <a:p>
            <a:pPr>
              <a:lnSpc>
                <a:spcPts val="1300"/>
              </a:lnSpc>
            </a:pPr>
            <a:endParaRPr kumimoji="1" lang="en-US" altLang="ja-JP" sz="1400" dirty="0" smtClean="0">
              <a:latin typeface="+mn-ea"/>
            </a:endParaRPr>
          </a:p>
          <a:p>
            <a:pPr>
              <a:lnSpc>
                <a:spcPts val="1300"/>
              </a:lnSpc>
            </a:pPr>
            <a:r>
              <a:rPr kumimoji="1" lang="ja-JP" altLang="en-US" sz="1400" dirty="0" smtClean="0">
                <a:latin typeface="+mn-ea"/>
              </a:rPr>
              <a:t>○　離職時の届出制度を有効に活用し、北海道ナースセン</a:t>
            </a:r>
            <a:endParaRPr kumimoji="1" lang="en-US" altLang="ja-JP" sz="1400" dirty="0" smtClean="0">
              <a:latin typeface="+mn-ea"/>
            </a:endParaRPr>
          </a:p>
          <a:p>
            <a:r>
              <a:rPr kumimoji="1" lang="ja-JP" altLang="en-US" sz="1400" dirty="0" smtClean="0">
                <a:latin typeface="+mn-ea"/>
              </a:rPr>
              <a:t>　ターによる復職支援やハローワークと連携した就業相談</a:t>
            </a:r>
            <a:endParaRPr kumimoji="1" lang="en-US" altLang="ja-JP" sz="1400" dirty="0" smtClean="0">
              <a:latin typeface="+mn-ea"/>
            </a:endParaRPr>
          </a:p>
          <a:p>
            <a:r>
              <a:rPr kumimoji="1" lang="ja-JP" altLang="en-US" sz="1400" dirty="0" smtClean="0">
                <a:latin typeface="+mn-ea"/>
              </a:rPr>
              <a:t>　会の実施など再就業の促進。</a:t>
            </a:r>
            <a:endParaRPr kumimoji="1" lang="en-US" altLang="ja-JP" sz="1400" dirty="0" smtClean="0">
              <a:latin typeface="+mn-ea"/>
            </a:endParaRPr>
          </a:p>
          <a:p>
            <a:pPr>
              <a:lnSpc>
                <a:spcPts val="1300"/>
              </a:lnSpc>
            </a:pPr>
            <a:endParaRPr kumimoji="1" lang="en-US" altLang="ja-JP" sz="1400" dirty="0" smtClean="0">
              <a:latin typeface="+mn-ea"/>
            </a:endParaRPr>
          </a:p>
          <a:p>
            <a:pPr>
              <a:lnSpc>
                <a:spcPts val="1300"/>
              </a:lnSpc>
            </a:pPr>
            <a:r>
              <a:rPr kumimoji="1" lang="ja-JP" altLang="en-US" sz="1400" dirty="0" smtClean="0">
                <a:latin typeface="+mn-ea"/>
              </a:rPr>
              <a:t>○　訪問看護への就業促進に向けた研修の実施や特定行為</a:t>
            </a:r>
            <a:endParaRPr kumimoji="1" lang="en-US" altLang="ja-JP" sz="1400" dirty="0" smtClean="0">
              <a:latin typeface="+mn-ea"/>
            </a:endParaRPr>
          </a:p>
          <a:p>
            <a:r>
              <a:rPr kumimoji="1" lang="ja-JP" altLang="en-US" sz="1400" dirty="0" smtClean="0">
                <a:latin typeface="+mn-ea"/>
              </a:rPr>
              <a:t>　研修の受講支援など領域偏在の解消に向けた人材の育</a:t>
            </a:r>
            <a:endParaRPr kumimoji="1" lang="en-US" altLang="ja-JP" sz="1400" dirty="0" smtClean="0">
              <a:latin typeface="+mn-ea"/>
            </a:endParaRPr>
          </a:p>
          <a:p>
            <a:r>
              <a:rPr kumimoji="1" lang="ja-JP" altLang="en-US" sz="1400" dirty="0" smtClean="0">
                <a:latin typeface="+mn-ea"/>
              </a:rPr>
              <a:t>　成。</a:t>
            </a:r>
            <a:endParaRPr kumimoji="1" lang="en-US" altLang="ja-JP" sz="1400" dirty="0" smtClean="0">
              <a:latin typeface="+mn-ea"/>
            </a:endParaRPr>
          </a:p>
          <a:p>
            <a:pPr>
              <a:lnSpc>
                <a:spcPts val="1300"/>
              </a:lnSpc>
            </a:pPr>
            <a:endParaRPr kumimoji="1" lang="en-US" altLang="ja-JP" sz="1400" dirty="0" smtClean="0">
              <a:latin typeface="+mn-ea"/>
            </a:endParaRPr>
          </a:p>
          <a:p>
            <a:pPr>
              <a:lnSpc>
                <a:spcPts val="1300"/>
              </a:lnSpc>
            </a:pPr>
            <a:r>
              <a:rPr kumimoji="1" lang="ja-JP" altLang="en-US" sz="1400" dirty="0" smtClean="0">
                <a:latin typeface="+mn-ea"/>
              </a:rPr>
              <a:t>○　地域偏在の解消に向けて、地域応援ナースの派遣や修　</a:t>
            </a:r>
            <a:endParaRPr kumimoji="1" lang="en-US" altLang="ja-JP" sz="1400" dirty="0" smtClean="0">
              <a:latin typeface="+mn-ea"/>
            </a:endParaRPr>
          </a:p>
          <a:p>
            <a:r>
              <a:rPr kumimoji="1" lang="ja-JP" altLang="en-US" sz="1400" dirty="0" smtClean="0">
                <a:latin typeface="+mn-ea"/>
              </a:rPr>
              <a:t>　学資金の貸付け等の実施。</a:t>
            </a:r>
            <a:endParaRPr kumimoji="1" lang="en-US" altLang="ja-JP" sz="1400" dirty="0" smtClean="0">
              <a:latin typeface="+mn-ea"/>
            </a:endParaRPr>
          </a:p>
        </p:txBody>
      </p:sp>
      <p:sp>
        <p:nvSpPr>
          <p:cNvPr id="18" name="テキスト ボックス 17"/>
          <p:cNvSpPr txBox="1"/>
          <p:nvPr/>
        </p:nvSpPr>
        <p:spPr>
          <a:xfrm>
            <a:off x="1" y="2823622"/>
            <a:ext cx="4826000" cy="1384995"/>
          </a:xfrm>
          <a:prstGeom prst="rect">
            <a:avLst/>
          </a:prstGeom>
          <a:noFill/>
          <a:ln w="19050">
            <a:solidFill>
              <a:schemeClr val="accent5">
                <a:lumMod val="50000"/>
              </a:schemeClr>
            </a:solidFill>
          </a:ln>
        </p:spPr>
        <p:txBody>
          <a:bodyPr wrap="square" rtlCol="0">
            <a:spAutoFit/>
          </a:bodyPr>
          <a:lstStyle/>
          <a:p>
            <a:r>
              <a:rPr kumimoji="1" lang="ja-JP" altLang="en-US" sz="1400" dirty="0" smtClean="0">
                <a:latin typeface="+mn-ea"/>
              </a:rPr>
              <a:t>○　人口</a:t>
            </a:r>
            <a:r>
              <a:rPr kumimoji="1" lang="en-US" altLang="ja-JP" sz="1400" dirty="0" smtClean="0">
                <a:latin typeface="+mn-ea"/>
              </a:rPr>
              <a:t>10</a:t>
            </a:r>
            <a:r>
              <a:rPr kumimoji="1" lang="ja-JP" altLang="en-US" sz="1400" dirty="0" smtClean="0">
                <a:latin typeface="+mn-ea"/>
              </a:rPr>
              <a:t>万人当たりの看護職員数（常勤換算）</a:t>
            </a:r>
            <a:endParaRPr kumimoji="1" lang="en-US" altLang="ja-JP" sz="1400" dirty="0" smtClean="0">
              <a:latin typeface="+mn-ea"/>
            </a:endParaRPr>
          </a:p>
          <a:p>
            <a:pPr algn="r"/>
            <a:r>
              <a:rPr kumimoji="1" lang="en-US" altLang="ja-JP" sz="1400" dirty="0" smtClean="0">
                <a:latin typeface="+mn-ea"/>
              </a:rPr>
              <a:t>1,722.7</a:t>
            </a:r>
            <a:r>
              <a:rPr kumimoji="1" lang="ja-JP" altLang="en-US" sz="1400" dirty="0" smtClean="0">
                <a:latin typeface="+mn-ea"/>
              </a:rPr>
              <a:t>人</a:t>
            </a:r>
            <a:endParaRPr kumimoji="1" lang="en-US" altLang="ja-JP" sz="1400" dirty="0" smtClean="0">
              <a:latin typeface="+mn-ea"/>
            </a:endParaRPr>
          </a:p>
          <a:p>
            <a:r>
              <a:rPr kumimoji="1" lang="ja-JP" altLang="en-US" sz="1400" dirty="0" smtClean="0">
                <a:latin typeface="+mn-ea"/>
              </a:rPr>
              <a:t>○　特定行為研修を修了した看護師の就業者数</a:t>
            </a:r>
            <a:endParaRPr kumimoji="1" lang="en-US" altLang="ja-JP" sz="1400" dirty="0" smtClean="0">
              <a:latin typeface="+mn-ea"/>
            </a:endParaRPr>
          </a:p>
          <a:p>
            <a:pPr algn="r"/>
            <a:r>
              <a:rPr kumimoji="1" lang="en-US" altLang="ja-JP" sz="1400" dirty="0" smtClean="0">
                <a:latin typeface="+mn-ea"/>
              </a:rPr>
              <a:t>550</a:t>
            </a:r>
            <a:r>
              <a:rPr kumimoji="1" lang="ja-JP" altLang="en-US" sz="1400" dirty="0" smtClean="0">
                <a:latin typeface="+mn-ea"/>
              </a:rPr>
              <a:t>人</a:t>
            </a:r>
            <a:endParaRPr kumimoji="1" lang="en-US" altLang="ja-JP" sz="1400" dirty="0" smtClean="0">
              <a:latin typeface="+mn-ea"/>
            </a:endParaRPr>
          </a:p>
          <a:p>
            <a:r>
              <a:rPr kumimoji="1" lang="ja-JP" altLang="en-US" sz="1400" dirty="0" smtClean="0">
                <a:latin typeface="+mn-ea"/>
              </a:rPr>
              <a:t>○　特定行為研修指定医療機関が所在する第三次医療圏数</a:t>
            </a:r>
            <a:endParaRPr kumimoji="1" lang="en-US" altLang="ja-JP" sz="1400" dirty="0" smtClean="0">
              <a:latin typeface="+mn-ea"/>
            </a:endParaRPr>
          </a:p>
          <a:p>
            <a:pPr algn="r"/>
            <a:r>
              <a:rPr kumimoji="1" lang="ja-JP" altLang="en-US" sz="1400" dirty="0" smtClean="0">
                <a:latin typeface="+mn-ea"/>
              </a:rPr>
              <a:t>６圏域</a:t>
            </a:r>
            <a:endParaRPr kumimoji="1" lang="en-US" altLang="ja-JP" sz="1400" dirty="0" smtClean="0">
              <a:latin typeface="+mn-ea"/>
            </a:endParaRPr>
          </a:p>
        </p:txBody>
      </p:sp>
      <p:sp>
        <p:nvSpPr>
          <p:cNvPr id="19" name="テキスト ボックス 18"/>
          <p:cNvSpPr txBox="1"/>
          <p:nvPr/>
        </p:nvSpPr>
        <p:spPr>
          <a:xfrm>
            <a:off x="-1" y="4262478"/>
            <a:ext cx="3754120" cy="253916"/>
          </a:xfrm>
          <a:prstGeom prst="rect">
            <a:avLst/>
          </a:prstGeom>
          <a:noFill/>
        </p:spPr>
        <p:txBody>
          <a:bodyPr wrap="square" rtlCol="0">
            <a:spAutoFit/>
          </a:bodyPr>
          <a:lstStyle/>
          <a:p>
            <a:r>
              <a:rPr kumimoji="1" lang="en-US" altLang="ja-JP" sz="1000" dirty="0" smtClean="0"/>
              <a:t>【</a:t>
            </a:r>
            <a:r>
              <a:rPr kumimoji="1" lang="ja-JP" altLang="en-US" sz="1000" dirty="0" smtClean="0"/>
              <a:t>看護職員就業者数の推移（年次・職種別）</a:t>
            </a:r>
            <a:r>
              <a:rPr kumimoji="1" lang="en-US" altLang="ja-JP" sz="1000" dirty="0" smtClean="0"/>
              <a:t>】</a:t>
            </a:r>
            <a:r>
              <a:rPr kumimoji="1" lang="ja-JP" altLang="en-US" sz="1000" dirty="0" smtClean="0"/>
              <a:t>（暫定値）</a:t>
            </a:r>
            <a:endParaRPr kumimoji="1" lang="ja-JP" altLang="en-US" sz="1000" dirty="0"/>
          </a:p>
        </p:txBody>
      </p:sp>
      <p:pic>
        <p:nvPicPr>
          <p:cNvPr id="20" name="図 19"/>
          <p:cNvPicPr>
            <a:picLocks noChangeAspect="1"/>
          </p:cNvPicPr>
          <p:nvPr/>
        </p:nvPicPr>
        <p:blipFill>
          <a:blip r:embed="rId2"/>
          <a:stretch>
            <a:fillRect/>
          </a:stretch>
        </p:blipFill>
        <p:spPr>
          <a:xfrm>
            <a:off x="0" y="4516394"/>
            <a:ext cx="4918282" cy="2341606"/>
          </a:xfrm>
          <a:prstGeom prst="rect">
            <a:avLst/>
          </a:prstGeom>
        </p:spPr>
      </p:pic>
      <p:pic>
        <p:nvPicPr>
          <p:cNvPr id="21" name="図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477" y="4452533"/>
            <a:ext cx="4876801" cy="1375341"/>
          </a:xfrm>
          <a:prstGeom prst="rect">
            <a:avLst/>
          </a:prstGeom>
          <a:noFill/>
          <a:extLst>
            <a:ext uri="{909E8E84-426E-40DD-AFC4-6F175D3DCCD1}">
              <a14:hiddenFill xmlns:a14="http://schemas.microsoft.com/office/drawing/2010/main">
                <a:solidFill>
                  <a:srgbClr val="FFFFFF"/>
                </a:solidFill>
              </a14:hiddenFill>
            </a:ext>
          </a:extLst>
        </p:spPr>
      </p:pic>
      <p:sp>
        <p:nvSpPr>
          <p:cNvPr id="14"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13</a:t>
            </a:fld>
            <a:endParaRPr kumimoji="1" lang="ja-JP" altLang="en-US" dirty="0"/>
          </a:p>
        </p:txBody>
      </p:sp>
    </p:spTree>
    <p:extLst>
      <p:ext uri="{BB962C8B-B14F-4D97-AF65-F5344CB8AC3E}">
        <p14:creationId xmlns:p14="http://schemas.microsoft.com/office/powerpoint/2010/main" val="2343490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第７章第５節　その他医療従事者　／第６節　医療従事者の勤務環境改善</a:t>
            </a:r>
            <a:endParaRPr kumimoji="1" lang="ja-JP" altLang="en-US" b="1" dirty="0">
              <a:solidFill>
                <a:schemeClr val="bg1"/>
              </a:solidFill>
            </a:endParaRPr>
          </a:p>
        </p:txBody>
      </p:sp>
      <p:sp>
        <p:nvSpPr>
          <p:cNvPr id="9" name="テキスト ボックス 8"/>
          <p:cNvSpPr txBox="1"/>
          <p:nvPr/>
        </p:nvSpPr>
        <p:spPr>
          <a:xfrm>
            <a:off x="59517" y="784707"/>
            <a:ext cx="4826000"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smtClean="0"/>
              <a:t>　第５節　その他の医療従事者　</a:t>
            </a:r>
            <a:endParaRPr kumimoji="1" lang="ja-JP" altLang="en-US" sz="1400" b="1" dirty="0"/>
          </a:p>
        </p:txBody>
      </p:sp>
      <p:sp>
        <p:nvSpPr>
          <p:cNvPr id="8" name="テキスト ボックス 7"/>
          <p:cNvSpPr txBox="1"/>
          <p:nvPr/>
        </p:nvSpPr>
        <p:spPr>
          <a:xfrm>
            <a:off x="59518" y="1097895"/>
            <a:ext cx="4826000" cy="5047536"/>
          </a:xfrm>
          <a:prstGeom prst="rect">
            <a:avLst/>
          </a:prstGeom>
          <a:noFill/>
          <a:ln w="19050">
            <a:solidFill>
              <a:schemeClr val="accent5">
                <a:lumMod val="50000"/>
              </a:schemeClr>
            </a:solidFill>
          </a:ln>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b="1" dirty="0" smtClean="0"/>
              <a:t>　　</a:t>
            </a:r>
            <a:r>
              <a:rPr kumimoji="1" lang="ja-JP" altLang="en-US" sz="1400" dirty="0" smtClean="0"/>
              <a:t>理学療法士、作業療法士、言語聴覚士等の病院従事者</a:t>
            </a:r>
            <a:endParaRPr kumimoji="1" lang="en-US" altLang="ja-JP" sz="1400" dirty="0" smtClean="0"/>
          </a:p>
          <a:p>
            <a:r>
              <a:rPr kumimoji="1" lang="ja-JP" altLang="en-US" sz="1400" dirty="0" smtClean="0"/>
              <a:t>　数は、半数の圏域で全国平均を下回るなど、地域偏在が</a:t>
            </a:r>
            <a:endParaRPr kumimoji="1" lang="en-US" altLang="ja-JP" sz="1400" dirty="0" smtClean="0"/>
          </a:p>
          <a:p>
            <a:r>
              <a:rPr kumimoji="1" lang="ja-JP" altLang="en-US" sz="1400" dirty="0" smtClean="0"/>
              <a:t>　生じている。</a:t>
            </a:r>
            <a:endParaRPr kumimoji="1" lang="en-US" altLang="ja-JP" sz="1400" dirty="0"/>
          </a:p>
          <a:p>
            <a:endParaRPr kumimoji="1" lang="en-US" altLang="ja-JP" sz="1400" dirty="0" smtClean="0"/>
          </a:p>
          <a:p>
            <a:endParaRPr kumimoji="1" lang="en-US" altLang="ja-JP" sz="1400" b="1" dirty="0"/>
          </a:p>
          <a:p>
            <a:r>
              <a:rPr kumimoji="1" lang="ja-JP" altLang="en-US" sz="1400" b="1" dirty="0" smtClean="0"/>
              <a:t>＜主な施策＞　</a:t>
            </a:r>
            <a:endParaRPr kumimoji="1" lang="en-US" altLang="ja-JP" sz="1400" b="1" dirty="0" smtClean="0"/>
          </a:p>
          <a:p>
            <a:r>
              <a:rPr kumimoji="1" lang="ja-JP" altLang="en-US" sz="1400" dirty="0" smtClean="0"/>
              <a:t>○　地域において不足する回復期機能（病床）を整備する</a:t>
            </a:r>
            <a:endParaRPr kumimoji="1" lang="en-US" altLang="ja-JP" sz="1400" dirty="0" smtClean="0"/>
          </a:p>
          <a:p>
            <a:r>
              <a:rPr kumimoji="1" lang="ja-JP" altLang="en-US" sz="1400" dirty="0" smtClean="0"/>
              <a:t>　医療機関における理学療法士等の確保や資質向上を図る</a:t>
            </a:r>
            <a:endParaRPr kumimoji="1" lang="en-US" altLang="ja-JP" sz="1400" dirty="0" smtClean="0"/>
          </a:p>
          <a:p>
            <a:r>
              <a:rPr kumimoji="1" lang="ja-JP" altLang="en-US" sz="1400" dirty="0" smtClean="0"/>
              <a:t>　ための取組に対して支援</a:t>
            </a:r>
            <a:endParaRPr kumimoji="1" lang="en-US" altLang="ja-JP" sz="1400" dirty="0" smtClean="0"/>
          </a:p>
          <a:p>
            <a:endParaRPr kumimoji="1" lang="en-US" altLang="ja-JP" sz="1400" dirty="0"/>
          </a:p>
          <a:p>
            <a:r>
              <a:rPr kumimoji="1" lang="ja-JP" altLang="en-US" sz="1400" dirty="0" smtClean="0"/>
              <a:t>○　北海道栄養士会と連携し、「北海道管理栄養士・栄養</a:t>
            </a:r>
            <a:endParaRPr kumimoji="1" lang="en-US" altLang="ja-JP" sz="1400" dirty="0" smtClean="0"/>
          </a:p>
          <a:p>
            <a:r>
              <a:rPr kumimoji="1" lang="ja-JP" altLang="en-US" sz="1400" dirty="0" smtClean="0"/>
              <a:t>　士人材登録システム事業（兼北海道栄養士会栄養ケア・</a:t>
            </a:r>
            <a:endParaRPr kumimoji="1" lang="en-US" altLang="ja-JP" sz="1400" dirty="0" smtClean="0"/>
          </a:p>
          <a:p>
            <a:r>
              <a:rPr kumimoji="1" lang="ja-JP" altLang="en-US" sz="1400" dirty="0" smtClean="0"/>
              <a:t>　ステーション登録事業）」により、在宅療養支援に従事</a:t>
            </a:r>
            <a:endParaRPr kumimoji="1" lang="en-US" altLang="ja-JP" sz="1400" dirty="0" smtClean="0"/>
          </a:p>
          <a:p>
            <a:r>
              <a:rPr kumimoji="1" lang="ja-JP" altLang="en-US" sz="1400" dirty="0" smtClean="0"/>
              <a:t>　する管理栄養士・栄養士の登録を促進。</a:t>
            </a:r>
            <a:endParaRPr kumimoji="1" lang="en-US" altLang="ja-JP" sz="1400" dirty="0" smtClean="0"/>
          </a:p>
          <a:p>
            <a:endParaRPr kumimoji="1" lang="en-US" altLang="ja-JP" sz="1400" dirty="0"/>
          </a:p>
          <a:p>
            <a:r>
              <a:rPr kumimoji="1" lang="ja-JP" altLang="en-US" sz="1400" dirty="0" smtClean="0"/>
              <a:t>○　道立保健所が実施する多職種連携等を目的とする会議</a:t>
            </a:r>
            <a:endParaRPr kumimoji="1" lang="en-US" altLang="ja-JP" sz="1400" dirty="0" smtClean="0"/>
          </a:p>
          <a:p>
            <a:r>
              <a:rPr kumimoji="1" lang="ja-JP" altLang="en-US" sz="1400" dirty="0" smtClean="0"/>
              <a:t>　や関係団体等が実施する研修会等への参加を働きかける</a:t>
            </a:r>
            <a:endParaRPr kumimoji="1" lang="en-US" altLang="ja-JP" sz="1400" dirty="0" smtClean="0"/>
          </a:p>
          <a:p>
            <a:r>
              <a:rPr kumimoji="1" lang="ja-JP" altLang="en-US" sz="1400" dirty="0" smtClean="0"/>
              <a:t>　ことにより、医療従事者間の情報共有や資質の向上を図</a:t>
            </a:r>
            <a:endParaRPr kumimoji="1" lang="en-US" altLang="ja-JP" sz="1400" dirty="0" smtClean="0"/>
          </a:p>
          <a:p>
            <a:r>
              <a:rPr kumimoji="1" lang="ja-JP" altLang="en-US" sz="1400" dirty="0" smtClean="0"/>
              <a:t>　る。</a:t>
            </a:r>
            <a:endParaRPr kumimoji="1" lang="en-US" altLang="ja-JP" sz="1400" dirty="0" smtClean="0"/>
          </a:p>
          <a:p>
            <a:endParaRPr kumimoji="1" lang="en-US" altLang="ja-JP" sz="1400" b="1" dirty="0">
              <a:latin typeface="+mn-ea"/>
            </a:endParaRPr>
          </a:p>
          <a:p>
            <a:endParaRPr kumimoji="1" lang="en-US" altLang="ja-JP" sz="1400" b="1" dirty="0">
              <a:latin typeface="+mn-ea"/>
            </a:endParaRPr>
          </a:p>
          <a:p>
            <a:endParaRPr kumimoji="1" lang="ja-JP" altLang="en-US" sz="1400" b="1" dirty="0">
              <a:latin typeface="+mn-ea"/>
            </a:endParaRPr>
          </a:p>
        </p:txBody>
      </p:sp>
      <p:sp>
        <p:nvSpPr>
          <p:cNvPr id="14" name="テキスト ボックス 13"/>
          <p:cNvSpPr txBox="1"/>
          <p:nvPr/>
        </p:nvSpPr>
        <p:spPr>
          <a:xfrm>
            <a:off x="4956154" y="784707"/>
            <a:ext cx="4826001"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smtClean="0"/>
              <a:t>　第６節　医療従事者の勤務環境改善　</a:t>
            </a:r>
            <a:endParaRPr kumimoji="1" lang="ja-JP" altLang="en-US" sz="1400" b="1" dirty="0"/>
          </a:p>
        </p:txBody>
      </p:sp>
      <p:sp>
        <p:nvSpPr>
          <p:cNvPr id="15" name="テキスト ボックス 14"/>
          <p:cNvSpPr txBox="1"/>
          <p:nvPr/>
        </p:nvSpPr>
        <p:spPr>
          <a:xfrm>
            <a:off x="4956155" y="1081662"/>
            <a:ext cx="4826000" cy="5047536"/>
          </a:xfrm>
          <a:prstGeom prst="rect">
            <a:avLst/>
          </a:prstGeom>
          <a:noFill/>
          <a:ln w="19050">
            <a:solidFill>
              <a:schemeClr val="accent5">
                <a:lumMod val="50000"/>
              </a:schemeClr>
            </a:solidFill>
          </a:ln>
        </p:spPr>
        <p:txBody>
          <a:bodyPr wrap="square" rtlCol="0">
            <a:spAutoFit/>
          </a:bodyPr>
          <a:lstStyle/>
          <a:p>
            <a:r>
              <a:rPr kumimoji="1" lang="ja-JP" altLang="en-US" sz="1400" b="1" dirty="0"/>
              <a:t>＜現状・課題＞</a:t>
            </a:r>
            <a:endParaRPr kumimoji="1" lang="en-US" altLang="ja-JP" sz="1400" b="1" dirty="0"/>
          </a:p>
          <a:p>
            <a:r>
              <a:rPr kumimoji="1" lang="ja-JP" altLang="en-US" sz="1400" b="1" dirty="0">
                <a:latin typeface="+mn-ea"/>
              </a:rPr>
              <a:t>　</a:t>
            </a:r>
            <a:r>
              <a:rPr kumimoji="1" lang="ja-JP" altLang="en-US" sz="1400" b="1" dirty="0" smtClean="0">
                <a:latin typeface="+mn-ea"/>
              </a:rPr>
              <a:t>　</a:t>
            </a:r>
            <a:r>
              <a:rPr kumimoji="1" lang="ja-JP" altLang="en-US" sz="1400" dirty="0" smtClean="0">
                <a:latin typeface="+mn-ea"/>
              </a:rPr>
              <a:t>医師</a:t>
            </a:r>
            <a:r>
              <a:rPr kumimoji="1" lang="ja-JP" altLang="en-US" sz="1400" dirty="0">
                <a:latin typeface="+mn-ea"/>
              </a:rPr>
              <a:t>や看護職員をはじめとした医療従事者の確保を</a:t>
            </a:r>
            <a:r>
              <a:rPr kumimoji="1" lang="ja-JP" altLang="en-US" sz="1400" dirty="0" smtClean="0">
                <a:latin typeface="+mn-ea"/>
              </a:rPr>
              <a:t>図</a:t>
            </a:r>
            <a:endParaRPr kumimoji="1" lang="en-US" altLang="ja-JP" sz="1400" dirty="0" smtClean="0">
              <a:latin typeface="+mn-ea"/>
            </a:endParaRPr>
          </a:p>
          <a:p>
            <a:r>
              <a:rPr kumimoji="1" lang="ja-JP" altLang="en-US" sz="1400" dirty="0" smtClean="0">
                <a:latin typeface="+mn-ea"/>
              </a:rPr>
              <a:t>　</a:t>
            </a:r>
            <a:r>
              <a:rPr kumimoji="1" lang="ja-JP" altLang="en-US" sz="1400" dirty="0" err="1" smtClean="0">
                <a:latin typeface="+mn-ea"/>
              </a:rPr>
              <a:t>る</a:t>
            </a:r>
            <a:r>
              <a:rPr kumimoji="1" lang="ja-JP" altLang="en-US" sz="1400" dirty="0">
                <a:latin typeface="+mn-ea"/>
              </a:rPr>
              <a:t>ためには、労働時間の適切な管理、医療従事者の</a:t>
            </a:r>
            <a:r>
              <a:rPr kumimoji="1" lang="ja-JP" altLang="en-US" sz="1400" dirty="0" smtClean="0">
                <a:latin typeface="+mn-ea"/>
              </a:rPr>
              <a:t>負担</a:t>
            </a:r>
            <a:endParaRPr kumimoji="1" lang="en-US" altLang="ja-JP" sz="1400" dirty="0" smtClean="0">
              <a:latin typeface="+mn-ea"/>
            </a:endParaRPr>
          </a:p>
          <a:p>
            <a:r>
              <a:rPr kumimoji="1" lang="ja-JP" altLang="en-US" sz="1400" dirty="0" smtClean="0">
                <a:latin typeface="+mn-ea"/>
              </a:rPr>
              <a:t>　軽減</a:t>
            </a:r>
            <a:r>
              <a:rPr kumimoji="1" lang="ja-JP" altLang="en-US" sz="1400" dirty="0">
                <a:latin typeface="+mn-ea"/>
              </a:rPr>
              <a:t>、ワーク・ライフ・バランスの推進など、幅広い</a:t>
            </a:r>
            <a:r>
              <a:rPr kumimoji="1" lang="ja-JP" altLang="en-US" sz="1400" dirty="0" smtClean="0">
                <a:latin typeface="+mn-ea"/>
              </a:rPr>
              <a:t>観</a:t>
            </a:r>
            <a:endParaRPr kumimoji="1" lang="en-US" altLang="ja-JP" sz="1400" dirty="0" smtClean="0">
              <a:latin typeface="+mn-ea"/>
            </a:endParaRPr>
          </a:p>
          <a:p>
            <a:r>
              <a:rPr kumimoji="1" lang="ja-JP" altLang="en-US" sz="1400" dirty="0" smtClean="0">
                <a:latin typeface="+mn-ea"/>
              </a:rPr>
              <a:t>　点</a:t>
            </a:r>
            <a:r>
              <a:rPr kumimoji="1" lang="ja-JP" altLang="en-US" sz="1400" dirty="0">
                <a:latin typeface="+mn-ea"/>
              </a:rPr>
              <a:t>から医療機関が主体的に取り組むことが必要</a:t>
            </a:r>
            <a:r>
              <a:rPr kumimoji="1" lang="ja-JP" altLang="en-US" sz="1400" dirty="0" smtClean="0">
                <a:latin typeface="+mn-ea"/>
              </a:rPr>
              <a:t>。</a:t>
            </a:r>
            <a:endParaRPr kumimoji="1" lang="en-US" altLang="ja-JP" sz="1400" dirty="0" smtClean="0">
              <a:latin typeface="+mn-ea"/>
            </a:endParaRPr>
          </a:p>
          <a:p>
            <a:endParaRPr kumimoji="1" lang="en-US" altLang="ja-JP" sz="1400" dirty="0">
              <a:latin typeface="+mn-ea"/>
            </a:endParaRPr>
          </a:p>
          <a:p>
            <a:r>
              <a:rPr kumimoji="1" lang="ja-JP" altLang="en-US" sz="1400" b="1" dirty="0"/>
              <a:t>＜主な施策＞ 　</a:t>
            </a:r>
            <a:endParaRPr kumimoji="1" lang="en-US" altLang="ja-JP" sz="1400" b="1" dirty="0"/>
          </a:p>
          <a:p>
            <a:r>
              <a:rPr kumimoji="1" lang="ja-JP" altLang="en-US" sz="1400" dirty="0">
                <a:latin typeface="+mn-ea"/>
              </a:rPr>
              <a:t>○　医療機関における主体的な勤務環境改善の取組を促進</a:t>
            </a:r>
            <a:endParaRPr kumimoji="1" lang="en-US" altLang="ja-JP" sz="1400" dirty="0">
              <a:latin typeface="+mn-ea"/>
            </a:endParaRPr>
          </a:p>
          <a:p>
            <a:r>
              <a:rPr kumimoji="1" lang="ja-JP" altLang="en-US" sz="1400" dirty="0">
                <a:latin typeface="+mn-ea"/>
              </a:rPr>
              <a:t>　するため、北海道医療勤務環境改善支援センターにおい</a:t>
            </a:r>
            <a:endParaRPr kumimoji="1" lang="en-US" altLang="ja-JP" sz="1400" dirty="0">
              <a:latin typeface="+mn-ea"/>
            </a:endParaRPr>
          </a:p>
          <a:p>
            <a:r>
              <a:rPr kumimoji="1" lang="ja-JP" altLang="en-US" sz="1400" dirty="0">
                <a:latin typeface="+mn-ea"/>
              </a:rPr>
              <a:t>　</a:t>
            </a:r>
            <a:r>
              <a:rPr kumimoji="1" lang="ja-JP" altLang="en-US" sz="1400" dirty="0" err="1">
                <a:latin typeface="+mn-ea"/>
              </a:rPr>
              <a:t>て</a:t>
            </a:r>
            <a:r>
              <a:rPr kumimoji="1" lang="ja-JP" altLang="en-US" sz="1400" dirty="0">
                <a:latin typeface="+mn-ea"/>
              </a:rPr>
              <a:t>総合相談窓口の機能を強化するとともに、個々の医療</a:t>
            </a:r>
            <a:endParaRPr kumimoji="1" lang="en-US" altLang="ja-JP" sz="1400" dirty="0">
              <a:latin typeface="+mn-ea"/>
            </a:endParaRPr>
          </a:p>
          <a:p>
            <a:r>
              <a:rPr kumimoji="1" lang="ja-JP" altLang="en-US" sz="1400" dirty="0">
                <a:latin typeface="+mn-ea"/>
              </a:rPr>
              <a:t>　機関の課題やニーズに応じたきめ細かな支援に</a:t>
            </a:r>
            <a:r>
              <a:rPr kumimoji="1" lang="ja-JP" altLang="en-US" sz="1400" dirty="0" smtClean="0">
                <a:latin typeface="+mn-ea"/>
              </a:rPr>
              <a:t>取り組　</a:t>
            </a:r>
            <a:endParaRPr kumimoji="1" lang="en-US" altLang="ja-JP" sz="1400" dirty="0" smtClean="0">
              <a:latin typeface="+mn-ea"/>
            </a:endParaRPr>
          </a:p>
          <a:p>
            <a:r>
              <a:rPr kumimoji="1" lang="ja-JP" altLang="en-US" sz="1400" dirty="0" smtClean="0">
                <a:latin typeface="+mn-ea"/>
              </a:rPr>
              <a:t>　む</a:t>
            </a:r>
            <a:r>
              <a:rPr kumimoji="1" lang="ja-JP" altLang="en-US" sz="1400" dirty="0">
                <a:latin typeface="+mn-ea"/>
              </a:rPr>
              <a:t>。</a:t>
            </a:r>
            <a:endParaRPr kumimoji="1" lang="en-US" altLang="ja-JP" sz="1400" dirty="0">
              <a:latin typeface="+mn-ea"/>
            </a:endParaRPr>
          </a:p>
          <a:p>
            <a:endParaRPr kumimoji="1" lang="en-US" altLang="ja-JP" sz="1400" dirty="0" smtClean="0">
              <a:latin typeface="+mn-ea"/>
            </a:endParaRPr>
          </a:p>
          <a:p>
            <a:r>
              <a:rPr kumimoji="1" lang="ja-JP" altLang="en-US" sz="1400" dirty="0" smtClean="0">
                <a:latin typeface="+mn-ea"/>
              </a:rPr>
              <a:t>○</a:t>
            </a:r>
            <a:r>
              <a:rPr kumimoji="1" lang="ja-JP" altLang="en-US" sz="1400" dirty="0">
                <a:latin typeface="+mn-ea"/>
              </a:rPr>
              <a:t>　北海道医療勤務環境改善支援センターと北海道地域医　　</a:t>
            </a:r>
            <a:endParaRPr kumimoji="1" lang="en-US" altLang="ja-JP" sz="1400" dirty="0">
              <a:latin typeface="+mn-ea"/>
            </a:endParaRPr>
          </a:p>
          <a:p>
            <a:r>
              <a:rPr kumimoji="1" lang="ja-JP" altLang="en-US" sz="1400" dirty="0">
                <a:latin typeface="+mn-ea"/>
              </a:rPr>
              <a:t>　師連携支援センター、医師会や北海道ナースセンター等</a:t>
            </a:r>
            <a:endParaRPr kumimoji="1" lang="en-US" altLang="ja-JP" sz="1400" dirty="0">
              <a:latin typeface="+mn-ea"/>
            </a:endParaRPr>
          </a:p>
          <a:p>
            <a:r>
              <a:rPr kumimoji="1" lang="ja-JP" altLang="en-US" sz="1400" dirty="0">
                <a:latin typeface="+mn-ea"/>
              </a:rPr>
              <a:t>　との連携を強化し、勤務環境の改善と医療従事者の確保</a:t>
            </a:r>
            <a:endParaRPr kumimoji="1" lang="en-US" altLang="ja-JP" sz="1400" dirty="0">
              <a:latin typeface="+mn-ea"/>
            </a:endParaRPr>
          </a:p>
          <a:p>
            <a:r>
              <a:rPr kumimoji="1" lang="ja-JP" altLang="en-US" sz="1400" dirty="0">
                <a:latin typeface="+mn-ea"/>
              </a:rPr>
              <a:t>　に向けた効果的な取組を推進</a:t>
            </a:r>
            <a:r>
              <a:rPr kumimoji="1" lang="ja-JP" altLang="en-US" sz="1400" dirty="0" smtClean="0">
                <a:latin typeface="+mn-ea"/>
              </a:rPr>
              <a:t>。</a:t>
            </a:r>
            <a:endParaRPr kumimoji="1" lang="en-US" altLang="ja-JP" sz="1400" dirty="0" smtClean="0">
              <a:latin typeface="+mn-ea"/>
            </a:endParaRPr>
          </a:p>
          <a:p>
            <a:endParaRPr kumimoji="1" lang="en-US" altLang="ja-JP" sz="1400" dirty="0">
              <a:latin typeface="+mn-ea"/>
            </a:endParaRPr>
          </a:p>
          <a:p>
            <a:endParaRPr kumimoji="1" lang="en-US" altLang="ja-JP" sz="1400" dirty="0" smtClean="0">
              <a:latin typeface="+mn-ea"/>
            </a:endParaRPr>
          </a:p>
          <a:p>
            <a:endParaRPr kumimoji="1" lang="en-US" altLang="ja-JP" sz="1400" dirty="0">
              <a:latin typeface="+mn-ea"/>
            </a:endParaRPr>
          </a:p>
          <a:p>
            <a:endParaRPr kumimoji="1" lang="en-US" altLang="ja-JP" sz="1400" dirty="0" smtClean="0">
              <a:latin typeface="+mn-ea"/>
            </a:endParaRPr>
          </a:p>
          <a:p>
            <a:endParaRPr kumimoji="1" lang="en-US" altLang="ja-JP" sz="1400" dirty="0">
              <a:latin typeface="+mn-ea"/>
            </a:endParaRPr>
          </a:p>
          <a:p>
            <a:endParaRPr kumimoji="1" lang="ja-JP" altLang="en-US" sz="1400" b="1" dirty="0"/>
          </a:p>
        </p:txBody>
      </p:sp>
      <p:sp>
        <p:nvSpPr>
          <p:cNvPr id="7"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14</a:t>
            </a:fld>
            <a:endParaRPr kumimoji="1" lang="ja-JP" altLang="en-US" dirty="0"/>
          </a:p>
        </p:txBody>
      </p:sp>
    </p:spTree>
    <p:extLst>
      <p:ext uri="{BB962C8B-B14F-4D97-AF65-F5344CB8AC3E}">
        <p14:creationId xmlns:p14="http://schemas.microsoft.com/office/powerpoint/2010/main" val="2676158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446550"/>
          </a:xfrm>
          <a:prstGeom prst="rect">
            <a:avLst/>
          </a:prstGeom>
          <a:noFill/>
        </p:spPr>
        <p:txBody>
          <a:bodyPr wrap="square" rtlCol="0">
            <a:spAutoFit/>
          </a:bodyPr>
          <a:lstStyle/>
          <a:p>
            <a:pPr algn="ctr"/>
            <a:r>
              <a:rPr kumimoji="1" lang="ja-JP" altLang="en-US" sz="2800" b="1" dirty="0" smtClean="0"/>
              <a:t>第８章</a:t>
            </a:r>
            <a:endParaRPr kumimoji="1" lang="en-US" altLang="ja-JP" sz="2800" b="1" dirty="0" smtClean="0"/>
          </a:p>
          <a:p>
            <a:pPr algn="ctr"/>
            <a:endParaRPr kumimoji="1" lang="en-US" altLang="ja-JP" sz="3200" b="1" dirty="0"/>
          </a:p>
          <a:p>
            <a:pPr algn="ctr"/>
            <a:r>
              <a:rPr kumimoji="1" lang="ja-JP" altLang="en-US" sz="2800" b="1" dirty="0" smtClean="0"/>
              <a:t>外来医療に係る医療提供体制の確保</a:t>
            </a:r>
            <a:endParaRPr kumimoji="1" lang="ja-JP" altLang="en-US" sz="28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15</a:t>
            </a:fld>
            <a:endParaRPr kumimoji="1" lang="ja-JP" altLang="en-US"/>
          </a:p>
        </p:txBody>
      </p:sp>
    </p:spTree>
    <p:extLst>
      <p:ext uri="{BB962C8B-B14F-4D97-AF65-F5344CB8AC3E}">
        <p14:creationId xmlns:p14="http://schemas.microsoft.com/office/powerpoint/2010/main" val="2806357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第８章　外来医療に係る医療提供体制の確保</a:t>
            </a:r>
            <a:endParaRPr kumimoji="1" lang="ja-JP" altLang="en-US" b="1" dirty="0">
              <a:solidFill>
                <a:schemeClr val="bg1"/>
              </a:solidFill>
            </a:endParaRPr>
          </a:p>
        </p:txBody>
      </p:sp>
      <p:sp>
        <p:nvSpPr>
          <p:cNvPr id="9" name="テキスト ボックス 8"/>
          <p:cNvSpPr txBox="1"/>
          <p:nvPr/>
        </p:nvSpPr>
        <p:spPr>
          <a:xfrm>
            <a:off x="32465" y="395132"/>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　基本的事項　</a:t>
            </a:r>
            <a:endParaRPr kumimoji="1" lang="ja-JP" altLang="en-US" sz="1400" b="1" dirty="0"/>
          </a:p>
        </p:txBody>
      </p:sp>
      <p:sp>
        <p:nvSpPr>
          <p:cNvPr id="8" name="テキスト ボックス 7"/>
          <p:cNvSpPr txBox="1"/>
          <p:nvPr/>
        </p:nvSpPr>
        <p:spPr>
          <a:xfrm>
            <a:off x="32466" y="702909"/>
            <a:ext cx="4826000" cy="1600438"/>
          </a:xfrm>
          <a:prstGeom prst="rect">
            <a:avLst/>
          </a:prstGeom>
          <a:noFill/>
        </p:spPr>
        <p:txBody>
          <a:bodyPr wrap="square" rtlCol="0">
            <a:spAutoFit/>
          </a:bodyPr>
          <a:lstStyle/>
          <a:p>
            <a:r>
              <a:rPr kumimoji="1" lang="ja-JP" altLang="en-US" sz="1400" dirty="0" smtClean="0">
                <a:latin typeface="+mn-ea"/>
              </a:rPr>
              <a:t>○趣旨</a:t>
            </a:r>
            <a:endParaRPr kumimoji="1" lang="en-US" altLang="ja-JP" sz="1400" dirty="0" smtClean="0">
              <a:latin typeface="+mn-ea"/>
            </a:endParaRPr>
          </a:p>
          <a:p>
            <a:r>
              <a:rPr kumimoji="1" lang="ja-JP" altLang="en-US" sz="1400" dirty="0" smtClean="0">
                <a:latin typeface="+mn-ea"/>
              </a:rPr>
              <a:t>○目指す姿</a:t>
            </a:r>
            <a:endParaRPr kumimoji="1" lang="en-US" altLang="ja-JP" sz="1400" dirty="0" smtClean="0">
              <a:latin typeface="+mn-ea"/>
            </a:endParaRPr>
          </a:p>
          <a:p>
            <a:r>
              <a:rPr kumimoji="1" lang="ja-JP" altLang="en-US" sz="1400" dirty="0" smtClean="0">
                <a:latin typeface="+mn-ea"/>
              </a:rPr>
              <a:t>　・医療機関間の役割分担・連携を推進</a:t>
            </a:r>
            <a:endParaRPr kumimoji="1" lang="en-US" altLang="ja-JP" sz="1400" dirty="0" smtClean="0">
              <a:latin typeface="+mn-ea"/>
            </a:endParaRPr>
          </a:p>
          <a:p>
            <a:r>
              <a:rPr kumimoji="1" lang="ja-JP" altLang="en-US" sz="1400" dirty="0" smtClean="0">
                <a:latin typeface="+mn-ea"/>
              </a:rPr>
              <a:t>　・医療機器の効率的な活用に向け、医療機器の共同利用</a:t>
            </a:r>
            <a:endParaRPr kumimoji="1" lang="en-US" altLang="ja-JP" sz="1400" dirty="0" smtClean="0">
              <a:latin typeface="+mn-ea"/>
            </a:endParaRPr>
          </a:p>
          <a:p>
            <a:r>
              <a:rPr kumimoji="1" lang="ja-JP" altLang="en-US" sz="1400" dirty="0" smtClean="0">
                <a:latin typeface="+mn-ea"/>
              </a:rPr>
              <a:t>　　の促進を目指す</a:t>
            </a:r>
            <a:endParaRPr kumimoji="1" lang="en-US" altLang="ja-JP" sz="1400" dirty="0" smtClean="0">
              <a:latin typeface="+mn-ea"/>
            </a:endParaRPr>
          </a:p>
          <a:p>
            <a:r>
              <a:rPr kumimoji="1" lang="ja-JP" altLang="en-US" sz="1400" dirty="0" smtClean="0"/>
              <a:t>○対象区域</a:t>
            </a:r>
            <a:endParaRPr kumimoji="1" lang="en-US" altLang="ja-JP" sz="1400" dirty="0" smtClean="0"/>
          </a:p>
          <a:p>
            <a:r>
              <a:rPr kumimoji="1" lang="ja-JP" altLang="en-US" sz="1400" dirty="0" smtClean="0"/>
              <a:t>　「第二次医療圏」と同じ</a:t>
            </a:r>
            <a:r>
              <a:rPr kumimoji="1" lang="en-US" altLang="ja-JP" sz="1400" dirty="0" smtClean="0">
                <a:latin typeface="+mn-ea"/>
              </a:rPr>
              <a:t>21</a:t>
            </a:r>
            <a:r>
              <a:rPr kumimoji="1" lang="ja-JP" altLang="en-US" sz="1400" dirty="0" smtClean="0"/>
              <a:t>区域</a:t>
            </a:r>
            <a:endParaRPr kumimoji="1" lang="ja-JP" altLang="en-US" sz="1400" dirty="0"/>
          </a:p>
        </p:txBody>
      </p:sp>
      <p:sp>
        <p:nvSpPr>
          <p:cNvPr id="14" name="テキスト ボックス 13"/>
          <p:cNvSpPr txBox="1"/>
          <p:nvPr/>
        </p:nvSpPr>
        <p:spPr>
          <a:xfrm>
            <a:off x="32466" y="2395764"/>
            <a:ext cx="4826001"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第２節　患者及び病院等の状況　</a:t>
            </a:r>
            <a:endParaRPr kumimoji="1" lang="ja-JP" altLang="en-US" sz="1400" b="1" dirty="0"/>
          </a:p>
        </p:txBody>
      </p:sp>
      <p:sp>
        <p:nvSpPr>
          <p:cNvPr id="15" name="テキスト ボックス 14"/>
          <p:cNvSpPr txBox="1"/>
          <p:nvPr/>
        </p:nvSpPr>
        <p:spPr>
          <a:xfrm>
            <a:off x="32467" y="2730596"/>
            <a:ext cx="4826000" cy="1384995"/>
          </a:xfrm>
          <a:prstGeom prst="rect">
            <a:avLst/>
          </a:prstGeom>
          <a:noFill/>
        </p:spPr>
        <p:txBody>
          <a:bodyPr wrap="square" rtlCol="0">
            <a:spAutoFit/>
          </a:bodyPr>
          <a:lstStyle/>
          <a:p>
            <a:r>
              <a:rPr kumimoji="1" lang="ja-JP" altLang="en-US" sz="1400" dirty="0" smtClean="0"/>
              <a:t>○外来患者の受療動向</a:t>
            </a:r>
            <a:endParaRPr kumimoji="1" lang="en-US" altLang="ja-JP" sz="1400" dirty="0" smtClean="0"/>
          </a:p>
          <a:p>
            <a:r>
              <a:rPr kumimoji="1" lang="ja-JP" altLang="en-US" sz="1400" dirty="0" smtClean="0"/>
              <a:t>○外来患者の病院・診療所別受診状況</a:t>
            </a:r>
            <a:endParaRPr kumimoji="1" lang="en-US" altLang="ja-JP" sz="1400" dirty="0" smtClean="0"/>
          </a:p>
          <a:p>
            <a:r>
              <a:rPr kumimoji="1" lang="ja-JP" altLang="en-US" sz="1400" dirty="0" smtClean="0"/>
              <a:t>○診療所に従事する医師の状況（年代別医師数）</a:t>
            </a:r>
            <a:endParaRPr kumimoji="1" lang="en-US" altLang="ja-JP" sz="1400" dirty="0" smtClean="0"/>
          </a:p>
          <a:p>
            <a:r>
              <a:rPr kumimoji="1" lang="ja-JP" altLang="en-US" sz="1400" dirty="0" smtClean="0"/>
              <a:t>○医療機器の保有状況</a:t>
            </a:r>
            <a:endParaRPr kumimoji="1" lang="en-US" altLang="ja-JP" sz="1400" dirty="0" smtClean="0"/>
          </a:p>
          <a:p>
            <a:r>
              <a:rPr kumimoji="1" lang="ja-JP" altLang="en-US" sz="1400" dirty="0" smtClean="0"/>
              <a:t>　　　　　　　　　　　　　　　などのデータを記載</a:t>
            </a:r>
            <a:endParaRPr kumimoji="1" lang="en-US" altLang="ja-JP" sz="1400" dirty="0"/>
          </a:p>
          <a:p>
            <a:r>
              <a:rPr kumimoji="1" lang="ja-JP" altLang="en-US" sz="1400" dirty="0" smtClean="0"/>
              <a:t>　</a:t>
            </a:r>
            <a:endParaRPr kumimoji="1" lang="ja-JP" altLang="en-US" sz="1400" dirty="0"/>
          </a:p>
        </p:txBody>
      </p:sp>
      <p:sp>
        <p:nvSpPr>
          <p:cNvPr id="10" name="テキスト ボックス 9"/>
          <p:cNvSpPr txBox="1"/>
          <p:nvPr/>
        </p:nvSpPr>
        <p:spPr>
          <a:xfrm>
            <a:off x="32464" y="4245092"/>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第３節　外来医師偏在指標の算定　</a:t>
            </a:r>
            <a:endParaRPr kumimoji="1" lang="ja-JP" altLang="en-US" sz="1400" b="1" dirty="0"/>
          </a:p>
        </p:txBody>
      </p:sp>
      <p:sp>
        <p:nvSpPr>
          <p:cNvPr id="11" name="テキスト ボックス 10"/>
          <p:cNvSpPr txBox="1"/>
          <p:nvPr/>
        </p:nvSpPr>
        <p:spPr>
          <a:xfrm>
            <a:off x="32466" y="4552869"/>
            <a:ext cx="4826000" cy="2246769"/>
          </a:xfrm>
          <a:prstGeom prst="rect">
            <a:avLst/>
          </a:prstGeom>
          <a:noFill/>
        </p:spPr>
        <p:txBody>
          <a:bodyPr wrap="square" rtlCol="0">
            <a:spAutoFit/>
          </a:bodyPr>
          <a:lstStyle/>
          <a:p>
            <a:r>
              <a:rPr kumimoji="1" lang="ja-JP" altLang="en-US" sz="1400" dirty="0" smtClean="0"/>
              <a:t>○算定方法</a:t>
            </a:r>
            <a:endParaRPr kumimoji="1" lang="en-US" altLang="ja-JP" sz="1400" dirty="0" smtClean="0"/>
          </a:p>
          <a:p>
            <a:r>
              <a:rPr kumimoji="1" lang="ja-JP" altLang="en-US" sz="1400" dirty="0" smtClean="0"/>
              <a:t>　・対象区域ごとに、外来医療機能の偏在・不足等を客観</a:t>
            </a:r>
            <a:endParaRPr kumimoji="1" lang="en-US" altLang="ja-JP" sz="1400" dirty="0" smtClean="0"/>
          </a:p>
          <a:p>
            <a:r>
              <a:rPr kumimoji="1" lang="ja-JP" altLang="en-US" sz="1400" dirty="0" smtClean="0"/>
              <a:t>　　的に可視化する指標として「外来医師偏在指標」を算</a:t>
            </a:r>
            <a:endParaRPr kumimoji="1" lang="en-US" altLang="ja-JP" sz="1400" dirty="0" smtClean="0"/>
          </a:p>
          <a:p>
            <a:r>
              <a:rPr kumimoji="1" lang="ja-JP" altLang="en-US" sz="1400" dirty="0" smtClean="0"/>
              <a:t>　　定</a:t>
            </a:r>
            <a:endParaRPr kumimoji="1" lang="en-US" altLang="ja-JP" sz="1400" dirty="0" smtClean="0"/>
          </a:p>
          <a:p>
            <a:r>
              <a:rPr kumimoji="1" lang="ja-JP" altLang="en-US" sz="1400" dirty="0" smtClean="0"/>
              <a:t>○算定結果</a:t>
            </a:r>
            <a:endParaRPr kumimoji="1" lang="en-US" altLang="ja-JP" sz="1400" dirty="0" smtClean="0"/>
          </a:p>
          <a:p>
            <a:r>
              <a:rPr kumimoji="1" lang="ja-JP" altLang="en-US" sz="1400" dirty="0" smtClean="0"/>
              <a:t>　・札幌圏域のみ外来医師多数区域に設定</a:t>
            </a:r>
            <a:endParaRPr kumimoji="1" lang="en-US" altLang="ja-JP" sz="1400" dirty="0"/>
          </a:p>
          <a:p>
            <a:r>
              <a:rPr kumimoji="1" lang="ja-JP" altLang="en-US" sz="1400" dirty="0" smtClean="0"/>
              <a:t>　・算定結果は、全国統一的に算出されるものであり、外</a:t>
            </a:r>
            <a:endParaRPr kumimoji="1" lang="en-US" altLang="ja-JP" sz="1400" dirty="0" smtClean="0"/>
          </a:p>
          <a:p>
            <a:r>
              <a:rPr kumimoji="1" lang="ja-JP" altLang="en-US" sz="1400" dirty="0" smtClean="0"/>
              <a:t>　　来医師の過不足を示す絶対的な指標ではなく、参考的</a:t>
            </a:r>
            <a:endParaRPr kumimoji="1" lang="en-US" altLang="ja-JP" sz="1400" dirty="0" smtClean="0"/>
          </a:p>
          <a:p>
            <a:r>
              <a:rPr kumimoji="1" lang="ja-JP" altLang="en-US" sz="1400" dirty="0" smtClean="0"/>
              <a:t>　　な指標として捉える。</a:t>
            </a:r>
            <a:endParaRPr kumimoji="1" lang="en-US" altLang="ja-JP" sz="1400" dirty="0"/>
          </a:p>
          <a:p>
            <a:endParaRPr kumimoji="1" lang="ja-JP" altLang="en-US" sz="1400" dirty="0"/>
          </a:p>
        </p:txBody>
      </p:sp>
      <p:sp>
        <p:nvSpPr>
          <p:cNvPr id="12" name="テキスト ボックス 11"/>
          <p:cNvSpPr txBox="1"/>
          <p:nvPr/>
        </p:nvSpPr>
        <p:spPr>
          <a:xfrm>
            <a:off x="5004850" y="389524"/>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第４節　医療機器の配置状況に関する指標の算定　</a:t>
            </a:r>
            <a:endParaRPr kumimoji="1" lang="ja-JP" altLang="en-US" sz="1400" b="1" dirty="0"/>
          </a:p>
        </p:txBody>
      </p:sp>
      <p:sp>
        <p:nvSpPr>
          <p:cNvPr id="13" name="テキスト ボックス 12"/>
          <p:cNvSpPr txBox="1"/>
          <p:nvPr/>
        </p:nvSpPr>
        <p:spPr>
          <a:xfrm>
            <a:off x="5004851" y="697301"/>
            <a:ext cx="4826000" cy="1569660"/>
          </a:xfrm>
          <a:prstGeom prst="rect">
            <a:avLst/>
          </a:prstGeom>
          <a:noFill/>
        </p:spPr>
        <p:txBody>
          <a:bodyPr wrap="square" rtlCol="0">
            <a:spAutoFit/>
          </a:bodyPr>
          <a:lstStyle/>
          <a:p>
            <a:r>
              <a:rPr kumimoji="1" lang="ja-JP" altLang="en-US" sz="1400" dirty="0" smtClean="0"/>
              <a:t>○算定方法</a:t>
            </a:r>
            <a:endParaRPr kumimoji="1" lang="en-US" altLang="ja-JP" sz="1400" dirty="0" smtClean="0"/>
          </a:p>
          <a:p>
            <a:r>
              <a:rPr kumimoji="1" lang="ja-JP" altLang="en-US" sz="1400" dirty="0" smtClean="0">
                <a:latin typeface="+mn-ea"/>
              </a:rPr>
              <a:t>　・</a:t>
            </a:r>
            <a:r>
              <a:rPr kumimoji="1" lang="en-US" altLang="ja-JP" sz="1400" dirty="0" smtClean="0">
                <a:latin typeface="+mn-ea"/>
              </a:rPr>
              <a:t>CT</a:t>
            </a:r>
            <a:r>
              <a:rPr kumimoji="1" lang="ja-JP" altLang="en-US" sz="1400" dirty="0" err="1" smtClean="0">
                <a:latin typeface="+mn-ea"/>
              </a:rPr>
              <a:t>、</a:t>
            </a:r>
            <a:r>
              <a:rPr kumimoji="1" lang="en-US" altLang="ja-JP" sz="1400" dirty="0" smtClean="0">
                <a:latin typeface="+mn-ea"/>
              </a:rPr>
              <a:t>MRI</a:t>
            </a:r>
            <a:r>
              <a:rPr kumimoji="1" lang="ja-JP" altLang="en-US" sz="1400" dirty="0" err="1" smtClean="0">
                <a:latin typeface="+mn-ea"/>
              </a:rPr>
              <a:t>、</a:t>
            </a:r>
            <a:r>
              <a:rPr kumimoji="1" lang="en-US" altLang="ja-JP" sz="1400" dirty="0" smtClean="0">
                <a:latin typeface="+mn-ea"/>
              </a:rPr>
              <a:t>PET</a:t>
            </a:r>
            <a:r>
              <a:rPr kumimoji="1" lang="ja-JP" altLang="en-US" sz="1400" dirty="0" err="1" smtClean="0">
                <a:latin typeface="+mn-ea"/>
              </a:rPr>
              <a:t>、</a:t>
            </a:r>
            <a:r>
              <a:rPr kumimoji="1" lang="ja-JP" altLang="en-US" sz="1400" dirty="0" smtClean="0"/>
              <a:t>マンモグラフィ、放射線治療機器</a:t>
            </a:r>
            <a:endParaRPr kumimoji="1" lang="en-US" altLang="ja-JP" sz="1400" dirty="0" smtClean="0"/>
          </a:p>
          <a:p>
            <a:r>
              <a:rPr kumimoji="1" lang="ja-JP" altLang="en-US" sz="1400" dirty="0" smtClean="0"/>
              <a:t>　　について、「調整人口当たり機器数」を算定</a:t>
            </a:r>
            <a:endParaRPr kumimoji="1" lang="en-US" altLang="ja-JP" sz="1400" dirty="0" smtClean="0"/>
          </a:p>
          <a:p>
            <a:r>
              <a:rPr kumimoji="1" lang="ja-JP" altLang="en-US" sz="1400" dirty="0" smtClean="0"/>
              <a:t>○算定結果</a:t>
            </a:r>
            <a:endParaRPr kumimoji="1" lang="en-US" altLang="ja-JP" sz="1400" dirty="0" smtClean="0"/>
          </a:p>
          <a:p>
            <a:r>
              <a:rPr kumimoji="1" lang="ja-JP" altLang="en-US" sz="1400" dirty="0" smtClean="0"/>
              <a:t>　・地域医療構想調整会議等において医療機器の稼働状況</a:t>
            </a:r>
            <a:endParaRPr kumimoji="1" lang="en-US" altLang="ja-JP" sz="1400" dirty="0" smtClean="0"/>
          </a:p>
          <a:p>
            <a:r>
              <a:rPr kumimoji="1" lang="ja-JP" altLang="en-US" sz="1400" dirty="0" smtClean="0"/>
              <a:t>　　や耐用年数等についての情報共有を図る。</a:t>
            </a:r>
            <a:endParaRPr kumimoji="1" lang="en-US" altLang="ja-JP" sz="1200" dirty="0" smtClean="0"/>
          </a:p>
          <a:p>
            <a:endParaRPr kumimoji="1" lang="en-US" altLang="ja-JP" sz="1200" dirty="0" smtClean="0"/>
          </a:p>
        </p:txBody>
      </p:sp>
      <p:sp>
        <p:nvSpPr>
          <p:cNvPr id="16" name="テキスト ボックス 15"/>
          <p:cNvSpPr txBox="1"/>
          <p:nvPr/>
        </p:nvSpPr>
        <p:spPr>
          <a:xfrm>
            <a:off x="5004849" y="2309191"/>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第５節　必要な施策　</a:t>
            </a:r>
            <a:endParaRPr kumimoji="1" lang="ja-JP" altLang="en-US" sz="1400" b="1" dirty="0"/>
          </a:p>
        </p:txBody>
      </p:sp>
      <p:sp>
        <p:nvSpPr>
          <p:cNvPr id="17" name="テキスト ボックス 16"/>
          <p:cNvSpPr txBox="1"/>
          <p:nvPr/>
        </p:nvSpPr>
        <p:spPr>
          <a:xfrm>
            <a:off x="5004850" y="2616968"/>
            <a:ext cx="4826000" cy="2462213"/>
          </a:xfrm>
          <a:prstGeom prst="rect">
            <a:avLst/>
          </a:prstGeom>
          <a:noFill/>
        </p:spPr>
        <p:txBody>
          <a:bodyPr wrap="square" rtlCol="0">
            <a:spAutoFit/>
          </a:bodyPr>
          <a:lstStyle/>
          <a:p>
            <a:r>
              <a:rPr kumimoji="1" lang="ja-JP" altLang="en-US" sz="1400" dirty="0" smtClean="0"/>
              <a:t>○具体的な施策</a:t>
            </a:r>
            <a:endParaRPr kumimoji="1" lang="en-US" altLang="ja-JP" sz="1400" dirty="0" smtClean="0"/>
          </a:p>
          <a:p>
            <a:r>
              <a:rPr kumimoji="1" lang="ja-JP" altLang="en-US" sz="1400" dirty="0" smtClean="0"/>
              <a:t>・情報の整理・発信</a:t>
            </a:r>
            <a:endParaRPr kumimoji="1" lang="en-US" altLang="ja-JP" sz="1400" dirty="0" smtClean="0"/>
          </a:p>
          <a:p>
            <a:r>
              <a:rPr kumimoji="1" lang="ja-JP" altLang="en-US" sz="1400" dirty="0" smtClean="0"/>
              <a:t>　　外来機能報告の活用を含め、より有用なデータを検</a:t>
            </a:r>
            <a:endParaRPr kumimoji="1" lang="en-US" altLang="ja-JP" sz="1400" dirty="0" smtClean="0"/>
          </a:p>
          <a:p>
            <a:r>
              <a:rPr kumimoji="1" lang="ja-JP" altLang="en-US" sz="1400" dirty="0" smtClean="0"/>
              <a:t>　　討・整理</a:t>
            </a:r>
            <a:endParaRPr kumimoji="1" lang="en-US" altLang="ja-JP" sz="1400" dirty="0" smtClean="0"/>
          </a:p>
          <a:p>
            <a:r>
              <a:rPr kumimoji="1" lang="ja-JP" altLang="en-US" sz="1400" dirty="0" smtClean="0"/>
              <a:t>・地域における協議・取組の推進</a:t>
            </a:r>
            <a:endParaRPr kumimoji="1" lang="en-US" altLang="ja-JP" sz="1400" dirty="0" smtClean="0"/>
          </a:p>
          <a:p>
            <a:r>
              <a:rPr kumimoji="1" lang="ja-JP" altLang="en-US" sz="1400" dirty="0" smtClean="0"/>
              <a:t>　　新規開業の状況に関するフォローアップ</a:t>
            </a:r>
            <a:endParaRPr kumimoji="1" lang="en-US" altLang="ja-JP" sz="1400" dirty="0" smtClean="0"/>
          </a:p>
          <a:p>
            <a:r>
              <a:rPr kumimoji="1" lang="ja-JP" altLang="en-US" sz="1400" dirty="0" smtClean="0"/>
              <a:t>・必要な外来医療機能等の確保に向けた支援</a:t>
            </a:r>
            <a:endParaRPr kumimoji="1" lang="en-US" altLang="ja-JP" sz="1400" dirty="0" smtClean="0"/>
          </a:p>
          <a:p>
            <a:r>
              <a:rPr kumimoji="1" lang="ja-JP" altLang="en-US" sz="1400" dirty="0" smtClean="0"/>
              <a:t>　　地域医療介護総合確保基金等を活用した支援</a:t>
            </a:r>
            <a:endParaRPr kumimoji="1" lang="en-US" altLang="ja-JP" sz="1400" dirty="0" smtClean="0"/>
          </a:p>
          <a:p>
            <a:r>
              <a:rPr kumimoji="1" lang="ja-JP" altLang="en-US" sz="1400" dirty="0" smtClean="0"/>
              <a:t>・効率的な医療機器の活用</a:t>
            </a:r>
            <a:endParaRPr kumimoji="1" lang="en-US" altLang="ja-JP" sz="1400" dirty="0" smtClean="0"/>
          </a:p>
          <a:p>
            <a:r>
              <a:rPr kumimoji="1" lang="ja-JP" altLang="en-US" sz="1400" dirty="0" smtClean="0"/>
              <a:t>　　地域医療構想調整会議にて医療機器の共同利用計画を</a:t>
            </a:r>
            <a:endParaRPr kumimoji="1" lang="en-US" altLang="ja-JP" sz="1400" dirty="0" smtClean="0"/>
          </a:p>
          <a:p>
            <a:r>
              <a:rPr kumimoji="1" lang="ja-JP" altLang="en-US" sz="1400" dirty="0" smtClean="0"/>
              <a:t>　　確認</a:t>
            </a:r>
            <a:endParaRPr kumimoji="1" lang="en-US" altLang="ja-JP" sz="1400" dirty="0" smtClean="0"/>
          </a:p>
        </p:txBody>
      </p:sp>
      <p:sp>
        <p:nvSpPr>
          <p:cNvPr id="18" name="テキスト ボックス 17"/>
          <p:cNvSpPr txBox="1"/>
          <p:nvPr/>
        </p:nvSpPr>
        <p:spPr>
          <a:xfrm>
            <a:off x="5004850" y="5106874"/>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第６節　計画の推進　</a:t>
            </a:r>
            <a:endParaRPr kumimoji="1" lang="ja-JP" altLang="en-US" sz="1400" b="1" dirty="0"/>
          </a:p>
        </p:txBody>
      </p:sp>
      <p:sp>
        <p:nvSpPr>
          <p:cNvPr id="19" name="テキスト ボックス 18"/>
          <p:cNvSpPr txBox="1"/>
          <p:nvPr/>
        </p:nvSpPr>
        <p:spPr>
          <a:xfrm>
            <a:off x="5004851" y="5414651"/>
            <a:ext cx="4826000" cy="1384995"/>
          </a:xfrm>
          <a:prstGeom prst="rect">
            <a:avLst/>
          </a:prstGeom>
          <a:noFill/>
        </p:spPr>
        <p:txBody>
          <a:bodyPr wrap="square" rtlCol="0">
            <a:spAutoFit/>
          </a:bodyPr>
          <a:lstStyle/>
          <a:p>
            <a:r>
              <a:rPr kumimoji="1" lang="ja-JP" altLang="en-US" sz="1400" dirty="0" smtClean="0"/>
              <a:t>○関係者の取組</a:t>
            </a:r>
            <a:endParaRPr kumimoji="1" lang="en-US" altLang="ja-JP" sz="1400" dirty="0" smtClean="0"/>
          </a:p>
          <a:p>
            <a:r>
              <a:rPr kumimoji="1" lang="ja-JP" altLang="en-US" sz="1400" dirty="0" smtClean="0"/>
              <a:t>　・医療機関の自主的な取組、医療機関や自治体による協</a:t>
            </a:r>
            <a:endParaRPr kumimoji="1" lang="en-US" altLang="ja-JP" sz="1400" dirty="0" smtClean="0"/>
          </a:p>
          <a:p>
            <a:r>
              <a:rPr kumimoji="1" lang="ja-JP" altLang="en-US" sz="1400" dirty="0" smtClean="0"/>
              <a:t>　　議を通じた取組、</a:t>
            </a:r>
            <a:endParaRPr kumimoji="1" lang="en-US" altLang="ja-JP" sz="1400" dirty="0" smtClean="0"/>
          </a:p>
          <a:p>
            <a:r>
              <a:rPr kumimoji="1" lang="ja-JP" altLang="en-US" sz="1400" dirty="0" smtClean="0"/>
              <a:t>○住民の理解促進のための情報発信</a:t>
            </a:r>
            <a:endParaRPr kumimoji="1" lang="en-US" altLang="ja-JP" sz="1400" dirty="0" smtClean="0"/>
          </a:p>
          <a:p>
            <a:r>
              <a:rPr kumimoji="1" lang="ja-JP" altLang="en-US" sz="1400" dirty="0" smtClean="0"/>
              <a:t>　・在宅医療等の推進の趣旨、かかりつけ医の重要性等、</a:t>
            </a:r>
            <a:endParaRPr kumimoji="1" lang="en-US" altLang="ja-JP" sz="1400" dirty="0" smtClean="0"/>
          </a:p>
          <a:p>
            <a:r>
              <a:rPr kumimoji="1" lang="ja-JP" altLang="en-US" sz="1400" dirty="0" smtClean="0"/>
              <a:t>　　紹介受診重点医療機関の公表</a:t>
            </a:r>
            <a:endParaRPr kumimoji="1" lang="ja-JP" altLang="en-US" sz="1400" dirty="0"/>
          </a:p>
        </p:txBody>
      </p:sp>
      <p:sp>
        <p:nvSpPr>
          <p:cNvPr id="20" name="正方形/長方形 19"/>
          <p:cNvSpPr/>
          <p:nvPr/>
        </p:nvSpPr>
        <p:spPr>
          <a:xfrm>
            <a:off x="16233" y="389688"/>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983410" y="398959"/>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389157" y="30777"/>
            <a:ext cx="2423070"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第２期北海道外来医療計画</a:t>
            </a:r>
            <a:endParaRPr kumimoji="1" lang="ja-JP" altLang="en-US" sz="1400" b="1" dirty="0"/>
          </a:p>
        </p:txBody>
      </p:sp>
      <p:sp>
        <p:nvSpPr>
          <p:cNvPr id="23"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16</a:t>
            </a:fld>
            <a:endParaRPr kumimoji="1" lang="ja-JP" altLang="en-US" dirty="0"/>
          </a:p>
        </p:txBody>
      </p:sp>
    </p:spTree>
    <p:extLst>
      <p:ext uri="{BB962C8B-B14F-4D97-AF65-F5344CB8AC3E}">
        <p14:creationId xmlns:p14="http://schemas.microsoft.com/office/powerpoint/2010/main" val="2612171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446550"/>
          </a:xfrm>
          <a:prstGeom prst="rect">
            <a:avLst/>
          </a:prstGeom>
          <a:noFill/>
        </p:spPr>
        <p:txBody>
          <a:bodyPr wrap="square" rtlCol="0">
            <a:spAutoFit/>
          </a:bodyPr>
          <a:lstStyle/>
          <a:p>
            <a:pPr algn="ctr"/>
            <a:r>
              <a:rPr kumimoji="1" lang="ja-JP" altLang="en-US" sz="2800" b="1" dirty="0" smtClean="0"/>
              <a:t>第９章</a:t>
            </a:r>
            <a:endParaRPr kumimoji="1" lang="en-US" altLang="ja-JP" sz="2800" b="1" dirty="0" smtClean="0"/>
          </a:p>
          <a:p>
            <a:pPr algn="ctr"/>
            <a:endParaRPr kumimoji="1" lang="en-US" altLang="ja-JP" sz="3200" b="1" dirty="0"/>
          </a:p>
          <a:p>
            <a:pPr algn="ctr"/>
            <a:r>
              <a:rPr kumimoji="1" lang="ja-JP" altLang="en-US" sz="2800" b="1" dirty="0" smtClean="0"/>
              <a:t>計画の推進と評価</a:t>
            </a:r>
            <a:endParaRPr kumimoji="1" lang="ja-JP" altLang="en-US" sz="28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17</a:t>
            </a:fld>
            <a:endParaRPr kumimoji="1" lang="ja-JP" altLang="en-US"/>
          </a:p>
        </p:txBody>
      </p:sp>
    </p:spTree>
    <p:extLst>
      <p:ext uri="{BB962C8B-B14F-4D97-AF65-F5344CB8AC3E}">
        <p14:creationId xmlns:p14="http://schemas.microsoft.com/office/powerpoint/2010/main" val="3818253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第９章　計画の推進と評価</a:t>
            </a:r>
            <a:endParaRPr kumimoji="1" lang="ja-JP" altLang="en-US" b="1" dirty="0">
              <a:solidFill>
                <a:schemeClr val="bg1"/>
              </a:solidFill>
            </a:endParaRPr>
          </a:p>
        </p:txBody>
      </p:sp>
      <p:sp>
        <p:nvSpPr>
          <p:cNvPr id="9" name="テキスト ボックス 8"/>
          <p:cNvSpPr txBox="1"/>
          <p:nvPr/>
        </p:nvSpPr>
        <p:spPr>
          <a:xfrm>
            <a:off x="-2" y="406431"/>
            <a:ext cx="9906001"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　計画の周知と医療機能情報の公表　</a:t>
            </a:r>
            <a:endParaRPr kumimoji="1" lang="ja-JP" altLang="en-US" sz="1400" b="1" dirty="0"/>
          </a:p>
        </p:txBody>
      </p:sp>
      <p:sp>
        <p:nvSpPr>
          <p:cNvPr id="8" name="テキスト ボックス 7"/>
          <p:cNvSpPr txBox="1"/>
          <p:nvPr/>
        </p:nvSpPr>
        <p:spPr>
          <a:xfrm>
            <a:off x="-1" y="738700"/>
            <a:ext cx="9905999" cy="523220"/>
          </a:xfrm>
          <a:prstGeom prst="rect">
            <a:avLst/>
          </a:prstGeom>
          <a:noFill/>
        </p:spPr>
        <p:txBody>
          <a:bodyPr wrap="square" rtlCol="0">
            <a:spAutoFit/>
          </a:bodyPr>
          <a:lstStyle/>
          <a:p>
            <a:r>
              <a:rPr kumimoji="1" lang="ja-JP" altLang="en-US" sz="1400" dirty="0" smtClean="0">
                <a:latin typeface="+mn-ea"/>
              </a:rPr>
              <a:t>　本計画の地域の医療機関に関する情報、医療に関する相談窓口の情報など、インターネットを活用して公表するほか、最寄りの保健所等で閲覧できるようにする。</a:t>
            </a:r>
            <a:endParaRPr kumimoji="1" lang="en-US" altLang="ja-JP" sz="1400" dirty="0">
              <a:latin typeface="+mn-ea"/>
            </a:endParaRPr>
          </a:p>
        </p:txBody>
      </p:sp>
      <p:sp>
        <p:nvSpPr>
          <p:cNvPr id="10" name="テキスト ボックス 9"/>
          <p:cNvSpPr txBox="1"/>
          <p:nvPr/>
        </p:nvSpPr>
        <p:spPr>
          <a:xfrm>
            <a:off x="19049" y="1351941"/>
            <a:ext cx="9886948"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第２節　計画を評価するための目標　</a:t>
            </a:r>
            <a:endParaRPr kumimoji="1" lang="ja-JP" altLang="en-US" sz="1400" b="1" dirty="0"/>
          </a:p>
        </p:txBody>
      </p:sp>
      <p:sp>
        <p:nvSpPr>
          <p:cNvPr id="11" name="テキスト ボックス 10"/>
          <p:cNvSpPr txBox="1"/>
          <p:nvPr/>
        </p:nvSpPr>
        <p:spPr>
          <a:xfrm>
            <a:off x="-2" y="1669744"/>
            <a:ext cx="9905998" cy="523220"/>
          </a:xfrm>
          <a:prstGeom prst="rect">
            <a:avLst/>
          </a:prstGeom>
          <a:noFill/>
        </p:spPr>
        <p:txBody>
          <a:bodyPr wrap="square" rtlCol="0">
            <a:spAutoFit/>
          </a:bodyPr>
          <a:lstStyle/>
          <a:p>
            <a:r>
              <a:rPr kumimoji="1" lang="ja-JP" altLang="en-US" sz="1400" dirty="0" smtClean="0"/>
              <a:t>　５疾病・６事業及び在宅医療の</a:t>
            </a:r>
            <a:r>
              <a:rPr kumimoji="1" lang="en-US" altLang="ja-JP" sz="1400" dirty="0" smtClean="0">
                <a:latin typeface="+mn-ea"/>
              </a:rPr>
              <a:t>12</a:t>
            </a:r>
            <a:r>
              <a:rPr kumimoji="1" lang="ja-JP" altLang="en-US" sz="1400" dirty="0" smtClean="0"/>
              <a:t>分野について、「良質かつ適切な医療を効率的、継続的に提供する体制」の確保に向けて、定量的な比較評価を行うことができるよう、目標を設定。</a:t>
            </a:r>
            <a:endParaRPr kumimoji="1" lang="en-US" altLang="ja-JP" sz="1400" dirty="0"/>
          </a:p>
        </p:txBody>
      </p:sp>
      <p:sp>
        <p:nvSpPr>
          <p:cNvPr id="16" name="テキスト ボックス 15"/>
          <p:cNvSpPr txBox="1"/>
          <p:nvPr/>
        </p:nvSpPr>
        <p:spPr>
          <a:xfrm>
            <a:off x="25759" y="2260353"/>
            <a:ext cx="9886948"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第３節　計画の推進方策　</a:t>
            </a:r>
            <a:endParaRPr kumimoji="1" lang="ja-JP" altLang="en-US" sz="1400" b="1" dirty="0"/>
          </a:p>
        </p:txBody>
      </p:sp>
      <p:sp>
        <p:nvSpPr>
          <p:cNvPr id="17" name="テキスト ボックス 16"/>
          <p:cNvSpPr txBox="1"/>
          <p:nvPr/>
        </p:nvSpPr>
        <p:spPr>
          <a:xfrm>
            <a:off x="-54111" y="2577034"/>
            <a:ext cx="9960107" cy="707886"/>
          </a:xfrm>
          <a:prstGeom prst="rect">
            <a:avLst/>
          </a:prstGeom>
          <a:noFill/>
        </p:spPr>
        <p:txBody>
          <a:bodyPr wrap="square" rtlCol="0">
            <a:spAutoFit/>
          </a:bodyPr>
          <a:lstStyle/>
          <a:p>
            <a:r>
              <a:rPr kumimoji="1" lang="ja-JP" altLang="en-US" sz="1400" dirty="0" smtClean="0"/>
              <a:t>　目標達成のための推進体制と関係者の役割について記載。</a:t>
            </a:r>
            <a:endParaRPr kumimoji="1" lang="en-US" altLang="ja-JP" sz="1400" dirty="0" smtClean="0"/>
          </a:p>
          <a:p>
            <a:r>
              <a:rPr kumimoji="1" lang="ja-JP" altLang="en-US" sz="1400" dirty="0" smtClean="0"/>
              <a:t>＊「道」「保健所」「保健医療福祉圏域連携推進会議」「地域医療構想調整会議」「医療提供者」「関係団体」「道民」</a:t>
            </a:r>
            <a:endParaRPr kumimoji="1" lang="en-US" altLang="ja-JP" sz="1200" dirty="0" smtClean="0"/>
          </a:p>
          <a:p>
            <a:endParaRPr kumimoji="1" lang="en-US" altLang="ja-JP" sz="1200" dirty="0" smtClean="0"/>
          </a:p>
        </p:txBody>
      </p:sp>
      <p:sp>
        <p:nvSpPr>
          <p:cNvPr id="12" name="正方形/長方形 11"/>
          <p:cNvSpPr/>
          <p:nvPr/>
        </p:nvSpPr>
        <p:spPr>
          <a:xfrm>
            <a:off x="16233" y="389689"/>
            <a:ext cx="9889767" cy="2895232"/>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707" y="3599471"/>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次期「北海道医療計画」の策定に向けたスケジュール</a:t>
            </a:r>
            <a:endParaRPr kumimoji="1" lang="ja-JP" altLang="en-US"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325552679"/>
              </p:ext>
            </p:extLst>
          </p:nvPr>
        </p:nvGraphicFramePr>
        <p:xfrm>
          <a:off x="16232" y="4017498"/>
          <a:ext cx="9889763" cy="2783689"/>
        </p:xfrm>
        <a:graphic>
          <a:graphicData uri="http://schemas.openxmlformats.org/drawingml/2006/table">
            <a:tbl>
              <a:tblPr firstRow="1" bandRow="1">
                <a:tableStyleId>{5C22544A-7EE6-4342-B048-85BDC9FD1C3A}</a:tableStyleId>
              </a:tblPr>
              <a:tblGrid>
                <a:gridCol w="3568880">
                  <a:extLst>
                    <a:ext uri="{9D8B030D-6E8A-4147-A177-3AD203B41FA5}">
                      <a16:colId xmlns:a16="http://schemas.microsoft.com/office/drawing/2014/main" val="1821593670"/>
                    </a:ext>
                  </a:extLst>
                </a:gridCol>
                <a:gridCol w="6320883">
                  <a:extLst>
                    <a:ext uri="{9D8B030D-6E8A-4147-A177-3AD203B41FA5}">
                      <a16:colId xmlns:a16="http://schemas.microsoft.com/office/drawing/2014/main" val="3196526813"/>
                    </a:ext>
                  </a:extLst>
                </a:gridCol>
              </a:tblGrid>
              <a:tr h="361518">
                <a:tc>
                  <a:txBody>
                    <a:bodyPr/>
                    <a:lstStyle/>
                    <a:p>
                      <a:pPr algn="ctr"/>
                      <a:r>
                        <a:rPr kumimoji="1" lang="ja-JP" altLang="en-US" sz="1400" b="1" dirty="0" smtClean="0"/>
                        <a:t>時期</a:t>
                      </a:r>
                      <a:endParaRPr kumimoji="1" lang="ja-JP" altLang="en-US" sz="1400" b="1" dirty="0"/>
                    </a:p>
                  </a:txBody>
                  <a:tcPr/>
                </a:tc>
                <a:tc>
                  <a:txBody>
                    <a:bodyPr/>
                    <a:lstStyle/>
                    <a:p>
                      <a:pPr algn="ctr"/>
                      <a:r>
                        <a:rPr kumimoji="1" lang="ja-JP" altLang="en-US" sz="1400" b="1" dirty="0" smtClean="0"/>
                        <a:t>内容</a:t>
                      </a:r>
                      <a:endParaRPr kumimoji="1" lang="ja-JP" altLang="en-US" sz="1400" b="1" dirty="0"/>
                    </a:p>
                  </a:txBody>
                  <a:tcPr/>
                </a:tc>
                <a:extLst>
                  <a:ext uri="{0D108BD9-81ED-4DB2-BD59-A6C34878D82A}">
                    <a16:rowId xmlns:a16="http://schemas.microsoft.com/office/drawing/2014/main" val="1082590234"/>
                  </a:ext>
                </a:extLst>
              </a:tr>
              <a:tr h="614581">
                <a:tc>
                  <a:txBody>
                    <a:bodyPr/>
                    <a:lstStyle/>
                    <a:p>
                      <a:r>
                        <a:rPr kumimoji="1" lang="ja-JP" altLang="en-US" sz="1400" b="1" dirty="0" smtClean="0">
                          <a:latin typeface="+mn-ea"/>
                          <a:ea typeface="+mn-ea"/>
                        </a:rPr>
                        <a:t>令和５年</a:t>
                      </a:r>
                      <a:r>
                        <a:rPr kumimoji="1" lang="en-US" altLang="ja-JP" sz="1400" b="1" dirty="0" smtClean="0">
                          <a:latin typeface="+mn-ea"/>
                          <a:ea typeface="+mn-ea"/>
                        </a:rPr>
                        <a:t>12</a:t>
                      </a:r>
                      <a:r>
                        <a:rPr kumimoji="1" lang="ja-JP" altLang="en-US" sz="1400" b="1" dirty="0" smtClean="0">
                          <a:latin typeface="+mn-ea"/>
                          <a:ea typeface="+mn-ea"/>
                        </a:rPr>
                        <a:t>月</a:t>
                      </a:r>
                      <a:r>
                        <a:rPr kumimoji="1" lang="en-US" altLang="ja-JP" sz="1400" b="1" dirty="0" smtClean="0">
                          <a:latin typeface="+mn-ea"/>
                          <a:ea typeface="+mn-ea"/>
                        </a:rPr>
                        <a:t>18</a:t>
                      </a:r>
                      <a:r>
                        <a:rPr kumimoji="1" lang="ja-JP" altLang="en-US" sz="1400" b="1" dirty="0" smtClean="0">
                          <a:latin typeface="+mn-ea"/>
                          <a:ea typeface="+mn-ea"/>
                        </a:rPr>
                        <a:t>日～</a:t>
                      </a:r>
                      <a:endParaRPr kumimoji="1" lang="en-US" altLang="ja-JP" sz="1400" b="1" dirty="0" smtClean="0">
                        <a:latin typeface="+mn-ea"/>
                        <a:ea typeface="+mn-ea"/>
                      </a:endParaRPr>
                    </a:p>
                    <a:p>
                      <a:r>
                        <a:rPr kumimoji="1" lang="ja-JP" altLang="en-US" sz="1400" b="1" dirty="0" smtClean="0">
                          <a:latin typeface="+mn-ea"/>
                          <a:ea typeface="+mn-ea"/>
                        </a:rPr>
                        <a:t>　　　　　　　令和６年１月</a:t>
                      </a:r>
                      <a:r>
                        <a:rPr kumimoji="1" lang="en-US" altLang="ja-JP" sz="1400" b="1" dirty="0" smtClean="0">
                          <a:latin typeface="+mn-ea"/>
                          <a:ea typeface="+mn-ea"/>
                        </a:rPr>
                        <a:t>17</a:t>
                      </a:r>
                      <a:r>
                        <a:rPr kumimoji="1" lang="ja-JP" altLang="en-US" sz="1400" b="1" dirty="0" smtClean="0">
                          <a:latin typeface="+mn-ea"/>
                          <a:ea typeface="+mn-ea"/>
                        </a:rPr>
                        <a:t>日</a:t>
                      </a:r>
                      <a:endParaRPr kumimoji="1" lang="ja-JP" altLang="en-US" sz="1400" b="1" dirty="0">
                        <a:latin typeface="+mn-ea"/>
                        <a:ea typeface="+mn-ea"/>
                      </a:endParaRPr>
                    </a:p>
                  </a:txBody>
                  <a:tcPr/>
                </a:tc>
                <a:tc>
                  <a:txBody>
                    <a:bodyPr/>
                    <a:lstStyle/>
                    <a:p>
                      <a:r>
                        <a:rPr kumimoji="1" lang="ja-JP" altLang="en-US" sz="1400" b="1" dirty="0" smtClean="0">
                          <a:latin typeface="+mn-ea"/>
                          <a:ea typeface="+mn-ea"/>
                        </a:rPr>
                        <a:t>「地域説明会」の開催</a:t>
                      </a:r>
                      <a:endParaRPr kumimoji="1" lang="en-US" altLang="ja-JP" sz="1400" b="1" dirty="0" smtClean="0">
                        <a:latin typeface="+mn-ea"/>
                        <a:ea typeface="+mn-ea"/>
                      </a:endParaRPr>
                    </a:p>
                    <a:p>
                      <a:r>
                        <a:rPr kumimoji="1" lang="ja-JP" altLang="en-US" sz="1400" b="1" dirty="0" smtClean="0">
                          <a:latin typeface="+mn-ea"/>
                          <a:ea typeface="+mn-ea"/>
                        </a:rPr>
                        <a:t>　＊全道６か所（札幌、旭川、函館、帯広、釧路、北見）</a:t>
                      </a:r>
                      <a:endParaRPr kumimoji="1" lang="ja-JP" altLang="en-US" sz="1400" b="1" dirty="0">
                        <a:latin typeface="+mn-ea"/>
                        <a:ea typeface="+mn-ea"/>
                      </a:endParaRPr>
                    </a:p>
                  </a:txBody>
                  <a:tcPr/>
                </a:tc>
                <a:extLst>
                  <a:ext uri="{0D108BD9-81ED-4DB2-BD59-A6C34878D82A}">
                    <a16:rowId xmlns:a16="http://schemas.microsoft.com/office/drawing/2014/main" val="1306676495"/>
                  </a:ext>
                </a:extLst>
              </a:tr>
              <a:tr h="361518">
                <a:tc>
                  <a:txBody>
                    <a:bodyPr/>
                    <a:lstStyle/>
                    <a:p>
                      <a:r>
                        <a:rPr kumimoji="1" lang="ja-JP" altLang="en-US" sz="1400" b="1" dirty="0" smtClean="0">
                          <a:latin typeface="+mn-ea"/>
                          <a:ea typeface="+mn-ea"/>
                        </a:rPr>
                        <a:t>令和６年２月上旬</a:t>
                      </a:r>
                      <a:endParaRPr kumimoji="1" lang="ja-JP" altLang="en-US" sz="1400" b="1" dirty="0">
                        <a:latin typeface="+mn-ea"/>
                        <a:ea typeface="+mn-ea"/>
                      </a:endParaRPr>
                    </a:p>
                  </a:txBody>
                  <a:tcPr/>
                </a:tc>
                <a:tc>
                  <a:txBody>
                    <a:bodyPr/>
                    <a:lstStyle/>
                    <a:p>
                      <a:r>
                        <a:rPr kumimoji="1" lang="ja-JP" altLang="en-US" sz="1400" b="1" dirty="0" smtClean="0">
                          <a:latin typeface="+mn-ea"/>
                          <a:ea typeface="+mn-ea"/>
                        </a:rPr>
                        <a:t>北海道総合保健医療協議会における協議</a:t>
                      </a:r>
                      <a:endParaRPr kumimoji="1" lang="ja-JP" altLang="en-US" sz="1400" b="1" dirty="0">
                        <a:latin typeface="+mn-ea"/>
                        <a:ea typeface="+mn-ea"/>
                      </a:endParaRPr>
                    </a:p>
                  </a:txBody>
                  <a:tcPr/>
                </a:tc>
                <a:extLst>
                  <a:ext uri="{0D108BD9-81ED-4DB2-BD59-A6C34878D82A}">
                    <a16:rowId xmlns:a16="http://schemas.microsoft.com/office/drawing/2014/main" val="3578177506"/>
                  </a:ext>
                </a:extLst>
              </a:tr>
              <a:tr h="361518">
                <a:tc>
                  <a:txBody>
                    <a:bodyPr/>
                    <a:lstStyle/>
                    <a:p>
                      <a:r>
                        <a:rPr kumimoji="1" lang="ja-JP" altLang="en-US" sz="1400" b="1" dirty="0" smtClean="0">
                          <a:latin typeface="+mn-ea"/>
                          <a:ea typeface="+mn-ea"/>
                        </a:rPr>
                        <a:t>　　　　２月下旬</a:t>
                      </a:r>
                      <a:endParaRPr kumimoji="1" lang="ja-JP" altLang="en-US" sz="1400" b="1" dirty="0">
                        <a:latin typeface="+mn-ea"/>
                        <a:ea typeface="+mn-ea"/>
                      </a:endParaRPr>
                    </a:p>
                  </a:txBody>
                  <a:tcPr/>
                </a:tc>
                <a:tc>
                  <a:txBody>
                    <a:bodyPr/>
                    <a:lstStyle/>
                    <a:p>
                      <a:r>
                        <a:rPr kumimoji="1" lang="ja-JP" altLang="en-US" sz="1400" b="1" dirty="0" smtClean="0">
                          <a:latin typeface="+mn-ea"/>
                          <a:ea typeface="+mn-ea"/>
                        </a:rPr>
                        <a:t>北海道議会に計画（案）を報告</a:t>
                      </a:r>
                      <a:endParaRPr kumimoji="1" lang="ja-JP" altLang="en-US" sz="1400" b="1" dirty="0">
                        <a:latin typeface="+mn-ea"/>
                        <a:ea typeface="+mn-ea"/>
                      </a:endParaRPr>
                    </a:p>
                  </a:txBody>
                  <a:tcPr/>
                </a:tc>
                <a:extLst>
                  <a:ext uri="{0D108BD9-81ED-4DB2-BD59-A6C34878D82A}">
                    <a16:rowId xmlns:a16="http://schemas.microsoft.com/office/drawing/2014/main" val="243234143"/>
                  </a:ext>
                </a:extLst>
              </a:tr>
              <a:tr h="361518">
                <a:tc>
                  <a:txBody>
                    <a:bodyPr/>
                    <a:lstStyle/>
                    <a:p>
                      <a:r>
                        <a:rPr kumimoji="1" lang="ja-JP" altLang="en-US" sz="1400" b="1" dirty="0" smtClean="0">
                          <a:latin typeface="+mn-ea"/>
                          <a:ea typeface="+mn-ea"/>
                        </a:rPr>
                        <a:t>　　　　３月中旬～下旬</a:t>
                      </a:r>
                      <a:endParaRPr kumimoji="1" lang="ja-JP" altLang="en-US" sz="1400" b="1" dirty="0">
                        <a:latin typeface="+mn-ea"/>
                        <a:ea typeface="+mn-ea"/>
                      </a:endParaRPr>
                    </a:p>
                  </a:txBody>
                  <a:tcPr/>
                </a:tc>
                <a:tc>
                  <a:txBody>
                    <a:bodyPr/>
                    <a:lstStyle/>
                    <a:p>
                      <a:r>
                        <a:rPr kumimoji="1" lang="ja-JP" altLang="en-US" sz="1400" b="1" dirty="0" smtClean="0">
                          <a:latin typeface="+mn-ea"/>
                          <a:ea typeface="+mn-ea"/>
                        </a:rPr>
                        <a:t>北海道医療審議会への諮問・答申</a:t>
                      </a:r>
                      <a:endParaRPr kumimoji="1" lang="ja-JP" altLang="en-US" sz="1400" b="1" dirty="0">
                        <a:latin typeface="+mn-ea"/>
                        <a:ea typeface="+mn-ea"/>
                      </a:endParaRPr>
                    </a:p>
                  </a:txBody>
                  <a:tcPr/>
                </a:tc>
                <a:extLst>
                  <a:ext uri="{0D108BD9-81ED-4DB2-BD59-A6C34878D82A}">
                    <a16:rowId xmlns:a16="http://schemas.microsoft.com/office/drawing/2014/main" val="1619581373"/>
                  </a:ext>
                </a:extLst>
              </a:tr>
              <a:tr h="361518">
                <a:tc>
                  <a:txBody>
                    <a:bodyPr/>
                    <a:lstStyle/>
                    <a:p>
                      <a:r>
                        <a:rPr kumimoji="1" lang="ja-JP" altLang="en-US" sz="1400" b="1" dirty="0" smtClean="0">
                          <a:latin typeface="+mn-ea"/>
                          <a:ea typeface="+mn-ea"/>
                        </a:rPr>
                        <a:t>　　　　３月下旬</a:t>
                      </a:r>
                      <a:endParaRPr kumimoji="1" lang="ja-JP" altLang="en-US" sz="1400" b="1" dirty="0">
                        <a:latin typeface="+mn-ea"/>
                        <a:ea typeface="+mn-ea"/>
                      </a:endParaRPr>
                    </a:p>
                  </a:txBody>
                  <a:tcPr/>
                </a:tc>
                <a:tc>
                  <a:txBody>
                    <a:bodyPr/>
                    <a:lstStyle/>
                    <a:p>
                      <a:r>
                        <a:rPr kumimoji="1" lang="ja-JP" altLang="en-US" sz="1400" b="1" dirty="0" smtClean="0">
                          <a:latin typeface="+mn-ea"/>
                          <a:ea typeface="+mn-ea"/>
                        </a:rPr>
                        <a:t>北海道告示</a:t>
                      </a:r>
                      <a:endParaRPr kumimoji="1" lang="ja-JP" altLang="en-US" sz="1400" b="1" dirty="0">
                        <a:latin typeface="+mn-ea"/>
                        <a:ea typeface="+mn-ea"/>
                      </a:endParaRPr>
                    </a:p>
                  </a:txBody>
                  <a:tcPr/>
                </a:tc>
                <a:extLst>
                  <a:ext uri="{0D108BD9-81ED-4DB2-BD59-A6C34878D82A}">
                    <a16:rowId xmlns:a16="http://schemas.microsoft.com/office/drawing/2014/main" val="40727646"/>
                  </a:ext>
                </a:extLst>
              </a:tr>
              <a:tr h="361518">
                <a:tc>
                  <a:txBody>
                    <a:bodyPr/>
                    <a:lstStyle/>
                    <a:p>
                      <a:r>
                        <a:rPr kumimoji="1" lang="ja-JP" altLang="en-US" sz="1400" b="1" dirty="0" smtClean="0">
                          <a:latin typeface="+mn-ea"/>
                          <a:ea typeface="+mn-ea"/>
                        </a:rPr>
                        <a:t>　　　　９月末</a:t>
                      </a:r>
                      <a:endParaRPr kumimoji="1" lang="ja-JP" altLang="en-US" sz="1400" b="1" dirty="0">
                        <a:latin typeface="+mn-ea"/>
                        <a:ea typeface="+mn-ea"/>
                      </a:endParaRPr>
                    </a:p>
                  </a:txBody>
                  <a:tcPr/>
                </a:tc>
                <a:tc>
                  <a:txBody>
                    <a:bodyPr/>
                    <a:lstStyle/>
                    <a:p>
                      <a:r>
                        <a:rPr kumimoji="1" lang="ja-JP" altLang="en-US" sz="1400" b="1" dirty="0" smtClean="0">
                          <a:latin typeface="+mn-ea"/>
                          <a:ea typeface="+mn-ea"/>
                        </a:rPr>
                        <a:t>「地域推進方針」を</a:t>
                      </a:r>
                      <a:r>
                        <a:rPr kumimoji="1" lang="en-US" altLang="ja-JP" sz="1400" b="1" dirty="0" smtClean="0">
                          <a:latin typeface="+mn-ea"/>
                          <a:ea typeface="+mn-ea"/>
                        </a:rPr>
                        <a:t>21</a:t>
                      </a:r>
                      <a:r>
                        <a:rPr kumimoji="1" lang="ja-JP" altLang="en-US" sz="1400" b="1" dirty="0" smtClean="0">
                          <a:latin typeface="+mn-ea"/>
                          <a:ea typeface="+mn-ea"/>
                        </a:rPr>
                        <a:t>圏域で策定</a:t>
                      </a:r>
                      <a:endParaRPr kumimoji="1" lang="ja-JP" altLang="en-US" sz="1400" b="1" dirty="0">
                        <a:latin typeface="+mn-ea"/>
                        <a:ea typeface="+mn-ea"/>
                      </a:endParaRPr>
                    </a:p>
                  </a:txBody>
                  <a:tcPr/>
                </a:tc>
                <a:extLst>
                  <a:ext uri="{0D108BD9-81ED-4DB2-BD59-A6C34878D82A}">
                    <a16:rowId xmlns:a16="http://schemas.microsoft.com/office/drawing/2014/main" val="2620334563"/>
                  </a:ext>
                </a:extLst>
              </a:tr>
            </a:tbl>
          </a:graphicData>
        </a:graphic>
      </p:graphicFrame>
      <p:sp>
        <p:nvSpPr>
          <p:cNvPr id="15" name="テキスト ボックス 14"/>
          <p:cNvSpPr txBox="1"/>
          <p:nvPr/>
        </p:nvSpPr>
        <p:spPr>
          <a:xfrm>
            <a:off x="6388094" y="5249650"/>
            <a:ext cx="3517901" cy="578882"/>
          </a:xfrm>
          <a:prstGeom prst="roundRect">
            <a:avLst/>
          </a:prstGeom>
          <a:solidFill>
            <a:srgbClr val="FF9900"/>
          </a:solidFill>
          <a:ln>
            <a:noFill/>
          </a:ln>
        </p:spPr>
        <p:txBody>
          <a:bodyPr wrap="square" rtlCol="0">
            <a:spAutoFit/>
          </a:bodyPr>
          <a:lstStyle/>
          <a:p>
            <a:r>
              <a:rPr kumimoji="1" lang="ja-JP" altLang="en-US" sz="1400" b="1" dirty="0" smtClean="0">
                <a:solidFill>
                  <a:schemeClr val="bg1"/>
                </a:solidFill>
              </a:rPr>
              <a:t>　地域説明会やパブリックコメントの</a:t>
            </a:r>
            <a:endParaRPr kumimoji="1" lang="en-US" altLang="ja-JP" sz="1400" b="1" dirty="0" smtClean="0">
              <a:solidFill>
                <a:schemeClr val="bg1"/>
              </a:solidFill>
            </a:endParaRPr>
          </a:p>
          <a:p>
            <a:r>
              <a:rPr kumimoji="1" lang="ja-JP" altLang="en-US" sz="1400" b="1" dirty="0" smtClean="0">
                <a:solidFill>
                  <a:schemeClr val="bg1"/>
                </a:solidFill>
              </a:rPr>
              <a:t>　結果等を踏まえ、計画（案）を作成　</a:t>
            </a:r>
            <a:endParaRPr kumimoji="1" lang="ja-JP" altLang="en-US" sz="1400" b="1" dirty="0">
              <a:solidFill>
                <a:schemeClr val="bg1"/>
              </a:solidFill>
            </a:endParaRPr>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18</a:t>
            </a:fld>
            <a:endParaRPr kumimoji="1" lang="ja-JP" altLang="en-US" dirty="0"/>
          </a:p>
        </p:txBody>
      </p:sp>
    </p:spTree>
    <p:extLst>
      <p:ext uri="{BB962C8B-B14F-4D97-AF65-F5344CB8AC3E}">
        <p14:creationId xmlns:p14="http://schemas.microsoft.com/office/powerpoint/2010/main" val="2539366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第４章　地域保健医療対策</a:t>
            </a:r>
            <a:endParaRPr kumimoji="1" lang="ja-JP" altLang="en-US" b="1" dirty="0">
              <a:solidFill>
                <a:schemeClr val="bg1"/>
              </a:solidFill>
            </a:endParaRPr>
          </a:p>
        </p:txBody>
      </p:sp>
      <p:sp>
        <p:nvSpPr>
          <p:cNvPr id="9" name="テキスト ボックス 8"/>
          <p:cNvSpPr txBox="1"/>
          <p:nvPr/>
        </p:nvSpPr>
        <p:spPr>
          <a:xfrm>
            <a:off x="-1" y="417316"/>
            <a:ext cx="482599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第１節１　感染症対策</a:t>
            </a:r>
            <a:endParaRPr kumimoji="1" lang="ja-JP" altLang="en-US" sz="1400" b="1" dirty="0"/>
          </a:p>
        </p:txBody>
      </p:sp>
      <p:sp>
        <p:nvSpPr>
          <p:cNvPr id="12" name="テキスト ボックス 11"/>
          <p:cNvSpPr txBox="1"/>
          <p:nvPr/>
        </p:nvSpPr>
        <p:spPr>
          <a:xfrm>
            <a:off x="5080000" y="426409"/>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第１節２　結核対策</a:t>
            </a:r>
            <a:endParaRPr kumimoji="1" lang="ja-JP" altLang="en-US" sz="1400" b="1" dirty="0"/>
          </a:p>
        </p:txBody>
      </p:sp>
      <p:sp>
        <p:nvSpPr>
          <p:cNvPr id="14" name="テキスト ボックス 13"/>
          <p:cNvSpPr txBox="1"/>
          <p:nvPr/>
        </p:nvSpPr>
        <p:spPr>
          <a:xfrm>
            <a:off x="-2819" y="3991996"/>
            <a:ext cx="482599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第１節３　エイズ対策</a:t>
            </a:r>
            <a:endParaRPr kumimoji="1" lang="ja-JP" altLang="en-US" sz="1400" b="1" dirty="0"/>
          </a:p>
        </p:txBody>
      </p:sp>
      <p:sp>
        <p:nvSpPr>
          <p:cNvPr id="16" name="テキスト ボックス 15"/>
          <p:cNvSpPr txBox="1"/>
          <p:nvPr/>
        </p:nvSpPr>
        <p:spPr>
          <a:xfrm>
            <a:off x="5080000" y="3991996"/>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第１節４　ウイルス性肝炎</a:t>
            </a:r>
            <a:r>
              <a:rPr kumimoji="1" lang="ja-JP" altLang="en-US" sz="1400" b="1" dirty="0" smtClean="0">
                <a:latin typeface="+mn-ea"/>
              </a:rPr>
              <a:t>（</a:t>
            </a:r>
            <a:r>
              <a:rPr kumimoji="1" lang="en-US" altLang="ja-JP" sz="1400" b="1" dirty="0" smtClean="0">
                <a:latin typeface="+mn-ea"/>
              </a:rPr>
              <a:t>B</a:t>
            </a:r>
            <a:r>
              <a:rPr kumimoji="1" lang="ja-JP" altLang="en-US" sz="1400" b="1" dirty="0" smtClean="0">
                <a:latin typeface="+mn-ea"/>
              </a:rPr>
              <a:t>型・</a:t>
            </a:r>
            <a:r>
              <a:rPr kumimoji="1" lang="en-US" altLang="ja-JP" sz="1400" b="1" dirty="0" smtClean="0">
                <a:latin typeface="+mn-ea"/>
              </a:rPr>
              <a:t>C</a:t>
            </a:r>
            <a:r>
              <a:rPr kumimoji="1" lang="ja-JP" altLang="en-US" sz="1400" b="1" dirty="0" smtClean="0">
                <a:latin typeface="+mn-ea"/>
              </a:rPr>
              <a:t>型）</a:t>
            </a:r>
            <a:r>
              <a:rPr kumimoji="1" lang="ja-JP" altLang="en-US" sz="1400" b="1" dirty="0" smtClean="0"/>
              <a:t>対策</a:t>
            </a:r>
            <a:endParaRPr kumimoji="1" lang="ja-JP" altLang="en-US" sz="1400" b="1" dirty="0"/>
          </a:p>
        </p:txBody>
      </p:sp>
      <p:sp>
        <p:nvSpPr>
          <p:cNvPr id="19" name="正方形/長方形 18"/>
          <p:cNvSpPr/>
          <p:nvPr/>
        </p:nvSpPr>
        <p:spPr>
          <a:xfrm>
            <a:off x="-2818" y="407741"/>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066297" y="407741"/>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080000" y="737921"/>
            <a:ext cx="4801411" cy="3108543"/>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lang="ja-JP" altLang="en-US" sz="1400" dirty="0" smtClean="0">
                <a:latin typeface="+mn-ea"/>
              </a:rPr>
              <a:t>　　</a:t>
            </a:r>
            <a:r>
              <a:rPr lang="ja-JP" altLang="ja-JP" sz="1400" dirty="0" smtClean="0">
                <a:latin typeface="+mn-ea"/>
              </a:rPr>
              <a:t>北海道</a:t>
            </a:r>
            <a:r>
              <a:rPr lang="ja-JP" altLang="ja-JP" sz="1400" dirty="0">
                <a:latin typeface="+mn-ea"/>
              </a:rPr>
              <a:t>の結核罹患率（令和４年）は、人口</a:t>
            </a:r>
            <a:r>
              <a:rPr lang="en-US" altLang="ja-JP" sz="1400" dirty="0">
                <a:latin typeface="+mn-ea"/>
              </a:rPr>
              <a:t>10</a:t>
            </a:r>
            <a:r>
              <a:rPr lang="ja-JP" altLang="ja-JP" sz="1400" dirty="0">
                <a:latin typeface="+mn-ea"/>
              </a:rPr>
              <a:t>万人</a:t>
            </a:r>
            <a:r>
              <a:rPr lang="ja-JP" altLang="ja-JP" sz="1400" dirty="0" smtClean="0">
                <a:latin typeface="+mn-ea"/>
              </a:rPr>
              <a:t>当</a:t>
            </a:r>
            <a:r>
              <a:rPr lang="ja-JP" altLang="en-US" sz="1400" dirty="0" smtClean="0">
                <a:latin typeface="+mn-ea"/>
              </a:rPr>
              <a:t>　</a:t>
            </a:r>
            <a:endParaRPr lang="en-US" altLang="ja-JP" sz="1400" dirty="0" smtClean="0">
              <a:latin typeface="+mn-ea"/>
            </a:endParaRPr>
          </a:p>
          <a:p>
            <a:r>
              <a:rPr lang="ja-JP" altLang="en-US" sz="1400" dirty="0" smtClean="0">
                <a:latin typeface="+mn-ea"/>
              </a:rPr>
              <a:t>　</a:t>
            </a:r>
            <a:r>
              <a:rPr lang="ja-JP" altLang="ja-JP" sz="1400" dirty="0" smtClean="0">
                <a:latin typeface="+mn-ea"/>
              </a:rPr>
              <a:t>たり</a:t>
            </a:r>
            <a:r>
              <a:rPr lang="en-US" altLang="ja-JP" sz="1400" dirty="0">
                <a:latin typeface="+mn-ea"/>
              </a:rPr>
              <a:t>5.5</a:t>
            </a:r>
            <a:r>
              <a:rPr lang="ja-JP" altLang="ja-JP" sz="1400" dirty="0">
                <a:latin typeface="+mn-ea"/>
              </a:rPr>
              <a:t>であり、低まん延国の基準（人口</a:t>
            </a:r>
            <a:r>
              <a:rPr lang="en-US" altLang="ja-JP" sz="1400" dirty="0">
                <a:latin typeface="+mn-ea"/>
              </a:rPr>
              <a:t>10</a:t>
            </a:r>
            <a:r>
              <a:rPr lang="ja-JP" altLang="ja-JP" sz="1400" dirty="0">
                <a:latin typeface="+mn-ea"/>
              </a:rPr>
              <a:t>万</a:t>
            </a:r>
            <a:r>
              <a:rPr lang="ja-JP" altLang="ja-JP" sz="1400" dirty="0" smtClean="0">
                <a:latin typeface="+mn-ea"/>
              </a:rPr>
              <a:t>人当たり</a:t>
            </a:r>
            <a:endParaRPr lang="en-US" altLang="ja-JP" sz="1400" dirty="0" smtClean="0">
              <a:latin typeface="+mn-ea"/>
            </a:endParaRPr>
          </a:p>
          <a:p>
            <a:r>
              <a:rPr lang="ja-JP" altLang="en-US" sz="1400" dirty="0" smtClean="0">
                <a:latin typeface="+mn-ea"/>
              </a:rPr>
              <a:t>　</a:t>
            </a:r>
            <a:r>
              <a:rPr lang="ja-JP" altLang="ja-JP" sz="1400" dirty="0" smtClean="0">
                <a:latin typeface="+mn-ea"/>
              </a:rPr>
              <a:t>罹患率</a:t>
            </a:r>
            <a:r>
              <a:rPr lang="en-US" altLang="ja-JP" sz="1400" dirty="0">
                <a:latin typeface="+mn-ea"/>
              </a:rPr>
              <a:t>10</a:t>
            </a:r>
            <a:r>
              <a:rPr lang="ja-JP" altLang="ja-JP" sz="1400" dirty="0">
                <a:latin typeface="+mn-ea"/>
              </a:rPr>
              <a:t>未満）を満たす状況となっているが、定期</a:t>
            </a:r>
            <a:r>
              <a:rPr lang="ja-JP" altLang="ja-JP" sz="1400" dirty="0" smtClean="0">
                <a:latin typeface="+mn-ea"/>
              </a:rPr>
              <a:t>健</a:t>
            </a:r>
            <a:endParaRPr lang="en-US" altLang="ja-JP" sz="1400" dirty="0" smtClean="0">
              <a:latin typeface="+mn-ea"/>
            </a:endParaRPr>
          </a:p>
          <a:p>
            <a:r>
              <a:rPr lang="ja-JP" altLang="en-US" sz="1400" dirty="0" smtClean="0">
                <a:latin typeface="+mn-ea"/>
              </a:rPr>
              <a:t>　</a:t>
            </a:r>
            <a:r>
              <a:rPr lang="ja-JP" altLang="ja-JP" sz="1400" dirty="0" smtClean="0">
                <a:latin typeface="+mn-ea"/>
              </a:rPr>
              <a:t>診</a:t>
            </a:r>
            <a:r>
              <a:rPr lang="ja-JP" altLang="ja-JP" sz="1400" dirty="0">
                <a:latin typeface="+mn-ea"/>
              </a:rPr>
              <a:t>で結核患者が発見される割合は大幅に低下して</a:t>
            </a:r>
            <a:r>
              <a:rPr lang="ja-JP" altLang="ja-JP" sz="1400" dirty="0" smtClean="0">
                <a:latin typeface="+mn-ea"/>
              </a:rPr>
              <a:t>いる</a:t>
            </a:r>
            <a:endParaRPr lang="en-US" altLang="ja-JP" sz="1400" dirty="0" smtClean="0">
              <a:latin typeface="+mn-ea"/>
            </a:endParaRPr>
          </a:p>
          <a:p>
            <a:r>
              <a:rPr lang="ja-JP" altLang="en-US" sz="1400" dirty="0" smtClean="0">
                <a:latin typeface="+mn-ea"/>
              </a:rPr>
              <a:t>　</a:t>
            </a:r>
            <a:r>
              <a:rPr lang="ja-JP" altLang="ja-JP" sz="1400" dirty="0" smtClean="0">
                <a:latin typeface="+mn-ea"/>
              </a:rPr>
              <a:t>ことか</a:t>
            </a:r>
            <a:r>
              <a:rPr lang="ja-JP" altLang="ja-JP" sz="1400" dirty="0">
                <a:latin typeface="+mn-ea"/>
              </a:rPr>
              <a:t>ら、特定の集団に対象を絞るなどによって、</a:t>
            </a:r>
            <a:r>
              <a:rPr lang="ja-JP" altLang="ja-JP" sz="1400" dirty="0" smtClean="0">
                <a:latin typeface="+mn-ea"/>
              </a:rPr>
              <a:t>効</a:t>
            </a:r>
            <a:endParaRPr lang="en-US" altLang="ja-JP" sz="1400" dirty="0" smtClean="0">
              <a:latin typeface="+mn-ea"/>
            </a:endParaRPr>
          </a:p>
          <a:p>
            <a:r>
              <a:rPr lang="ja-JP" altLang="en-US" sz="1400" dirty="0" smtClean="0">
                <a:latin typeface="+mn-ea"/>
              </a:rPr>
              <a:t>　</a:t>
            </a:r>
            <a:r>
              <a:rPr lang="ja-JP" altLang="ja-JP" sz="1400" dirty="0" smtClean="0">
                <a:latin typeface="+mn-ea"/>
              </a:rPr>
              <a:t>率的</a:t>
            </a:r>
            <a:r>
              <a:rPr lang="ja-JP" altLang="ja-JP" sz="1400" dirty="0">
                <a:latin typeface="+mn-ea"/>
              </a:rPr>
              <a:t>に実施することが必要である。</a:t>
            </a:r>
            <a:endParaRPr kumimoji="1" lang="en-US" altLang="ja-JP" sz="1400" dirty="0" smtClean="0">
              <a:latin typeface="+mn-ea"/>
            </a:endParaRPr>
          </a:p>
          <a:p>
            <a:r>
              <a:rPr kumimoji="1" lang="ja-JP" altLang="en-US" sz="1400" b="1" dirty="0" smtClean="0"/>
              <a:t>＜主な施策＞</a:t>
            </a:r>
            <a:r>
              <a:rPr kumimoji="1" lang="ja-JP" altLang="en-US" sz="1400" dirty="0" smtClean="0"/>
              <a:t>　</a:t>
            </a:r>
            <a:endParaRPr kumimoji="1" lang="en-US" altLang="ja-JP" sz="1400" dirty="0" smtClean="0"/>
          </a:p>
          <a:p>
            <a:r>
              <a:rPr lang="ja-JP" altLang="en-US" sz="1400" dirty="0" smtClean="0">
                <a:latin typeface="+mn-ea"/>
              </a:rPr>
              <a:t>○　結核の罹患率の高い高齢者や結核がまん延している</a:t>
            </a:r>
            <a:endParaRPr lang="en-US" altLang="ja-JP" sz="1400" dirty="0" smtClean="0">
              <a:latin typeface="+mn-ea"/>
            </a:endParaRPr>
          </a:p>
          <a:p>
            <a:r>
              <a:rPr lang="ja-JP" altLang="en-US" sz="1400" dirty="0" smtClean="0">
                <a:latin typeface="+mn-ea"/>
              </a:rPr>
              <a:t>　国の出身者等について、市町村や技能実習生の監理団</a:t>
            </a:r>
            <a:endParaRPr lang="en-US" altLang="ja-JP" sz="1400" dirty="0" smtClean="0">
              <a:latin typeface="+mn-ea"/>
            </a:endParaRPr>
          </a:p>
          <a:p>
            <a:r>
              <a:rPr lang="ja-JP" altLang="en-US" sz="1400" dirty="0" smtClean="0">
                <a:latin typeface="+mn-ea"/>
              </a:rPr>
              <a:t>　体などとも連携しながら、健診受診率の向上を図る。</a:t>
            </a:r>
            <a:endParaRPr lang="en-US" altLang="ja-JP" sz="1400" dirty="0" smtClean="0">
              <a:latin typeface="+mn-ea"/>
            </a:endParaRPr>
          </a:p>
          <a:p>
            <a:r>
              <a:rPr lang="ja-JP" altLang="ja-JP" sz="1400" dirty="0" smtClean="0">
                <a:latin typeface="+mn-ea"/>
              </a:rPr>
              <a:t>○</a:t>
            </a:r>
            <a:r>
              <a:rPr lang="ja-JP" altLang="en-US" sz="1400" dirty="0" smtClean="0">
                <a:latin typeface="+mn-ea"/>
              </a:rPr>
              <a:t>　</a:t>
            </a:r>
            <a:r>
              <a:rPr lang="ja-JP" altLang="ja-JP" sz="1400" dirty="0" smtClean="0">
                <a:latin typeface="+mn-ea"/>
              </a:rPr>
              <a:t>結核の治療効果を高めるため、保健所や医療機関等</a:t>
            </a:r>
            <a:endParaRPr lang="en-US" altLang="ja-JP" sz="1400" dirty="0" smtClean="0">
              <a:latin typeface="+mn-ea"/>
            </a:endParaRPr>
          </a:p>
          <a:p>
            <a:r>
              <a:rPr lang="ja-JP" altLang="en-US" sz="1400" dirty="0" smtClean="0">
                <a:latin typeface="+mn-ea"/>
              </a:rPr>
              <a:t>　</a:t>
            </a:r>
            <a:r>
              <a:rPr lang="ja-JP" altLang="ja-JP" sz="1400" dirty="0" smtClean="0">
                <a:latin typeface="+mn-ea"/>
              </a:rPr>
              <a:t>の関係機関が連携して、直接服薬確認療法（</a:t>
            </a:r>
            <a:r>
              <a:rPr lang="en-US" altLang="ja-JP" sz="1400" dirty="0" smtClean="0">
                <a:latin typeface="+mn-ea"/>
              </a:rPr>
              <a:t>DOTS</a:t>
            </a:r>
            <a:r>
              <a:rPr lang="ja-JP" altLang="ja-JP" sz="1400" dirty="0" smtClean="0">
                <a:latin typeface="+mn-ea"/>
              </a:rPr>
              <a:t>：</a:t>
            </a:r>
            <a:endParaRPr lang="en-US" altLang="ja-JP" sz="1400" dirty="0" smtClean="0">
              <a:latin typeface="+mn-ea"/>
            </a:endParaRPr>
          </a:p>
          <a:p>
            <a:r>
              <a:rPr lang="ja-JP" altLang="en-US" sz="1400" dirty="0" smtClean="0">
                <a:latin typeface="+mn-ea"/>
              </a:rPr>
              <a:t>　ドッツ</a:t>
            </a:r>
            <a:r>
              <a:rPr lang="ja-JP" altLang="ja-JP" sz="1400" dirty="0" smtClean="0">
                <a:latin typeface="+mn-ea"/>
              </a:rPr>
              <a:t>）を基本とした服薬指導を推進する。</a:t>
            </a:r>
          </a:p>
        </p:txBody>
      </p:sp>
      <p:sp>
        <p:nvSpPr>
          <p:cNvPr id="22" name="テキスト ボックス 21"/>
          <p:cNvSpPr txBox="1"/>
          <p:nvPr/>
        </p:nvSpPr>
        <p:spPr>
          <a:xfrm>
            <a:off x="0" y="734186"/>
            <a:ext cx="4826000" cy="2893100"/>
          </a:xfrm>
          <a:prstGeom prst="rect">
            <a:avLst/>
          </a:prstGeom>
          <a:noFill/>
        </p:spPr>
        <p:txBody>
          <a:bodyPr wrap="square" rtlCol="0">
            <a:spAutoFit/>
          </a:bodyPr>
          <a:lstStyle/>
          <a:p>
            <a:r>
              <a:rPr kumimoji="1" lang="ja-JP" altLang="en-US" sz="1400" b="1" dirty="0" smtClean="0">
                <a:latin typeface="+mn-ea"/>
              </a:rPr>
              <a:t>＜現状・課題＞</a:t>
            </a:r>
            <a:endParaRPr kumimoji="1" lang="en-US" altLang="ja-JP" sz="1400" b="1" dirty="0" smtClean="0">
              <a:latin typeface="+mn-ea"/>
            </a:endParaRPr>
          </a:p>
          <a:p>
            <a:r>
              <a:rPr kumimoji="1" lang="ja-JP" altLang="en-US" sz="1400" dirty="0" smtClean="0">
                <a:latin typeface="+mn-ea"/>
              </a:rPr>
              <a:t>　　治療</a:t>
            </a:r>
            <a:r>
              <a:rPr kumimoji="1" lang="ja-JP" altLang="en-US" sz="1400" dirty="0">
                <a:latin typeface="+mn-ea"/>
              </a:rPr>
              <a:t>方法が確立されていない感染症などに対応した</a:t>
            </a:r>
            <a:r>
              <a:rPr kumimoji="1" lang="ja-JP" altLang="en-US" sz="1400" dirty="0" smtClean="0">
                <a:latin typeface="+mn-ea"/>
              </a:rPr>
              <a:t>健</a:t>
            </a:r>
            <a:endParaRPr kumimoji="1" lang="en-US" altLang="ja-JP" sz="1400" dirty="0" smtClean="0">
              <a:latin typeface="+mn-ea"/>
            </a:endParaRPr>
          </a:p>
          <a:p>
            <a:r>
              <a:rPr kumimoji="1" lang="ja-JP" altLang="en-US" sz="1400" dirty="0" smtClean="0">
                <a:latin typeface="+mn-ea"/>
              </a:rPr>
              <a:t>　康</a:t>
            </a:r>
            <a:r>
              <a:rPr kumimoji="1" lang="ja-JP" altLang="en-US" sz="1400" dirty="0">
                <a:latin typeface="+mn-ea"/>
              </a:rPr>
              <a:t>危機管理体制の強化と、感染症の発生動向の正確な</a:t>
            </a:r>
            <a:r>
              <a:rPr kumimoji="1" lang="ja-JP" altLang="en-US" sz="1400" dirty="0" smtClean="0">
                <a:latin typeface="+mn-ea"/>
              </a:rPr>
              <a:t>把</a:t>
            </a:r>
            <a:endParaRPr kumimoji="1" lang="en-US" altLang="ja-JP" sz="1400" dirty="0" smtClean="0">
              <a:latin typeface="+mn-ea"/>
            </a:endParaRPr>
          </a:p>
          <a:p>
            <a:r>
              <a:rPr kumimoji="1" lang="ja-JP" altLang="en-US" sz="1400" dirty="0" smtClean="0">
                <a:latin typeface="+mn-ea"/>
              </a:rPr>
              <a:t>　握</a:t>
            </a:r>
            <a:r>
              <a:rPr kumimoji="1" lang="ja-JP" altLang="en-US" sz="1400" dirty="0">
                <a:latin typeface="+mn-ea"/>
              </a:rPr>
              <a:t>・分析や的確な情報提供が必要である</a:t>
            </a:r>
            <a:r>
              <a:rPr kumimoji="1" lang="ja-JP" altLang="en-US" sz="1400" dirty="0" smtClean="0">
                <a:latin typeface="+mn-ea"/>
              </a:rPr>
              <a:t>。</a:t>
            </a:r>
            <a:endParaRPr kumimoji="1" lang="en-US" altLang="ja-JP" sz="1400" dirty="0" smtClean="0">
              <a:latin typeface="+mn-ea"/>
            </a:endParaRPr>
          </a:p>
          <a:p>
            <a:endParaRPr kumimoji="1" lang="en-US" altLang="ja-JP" sz="1400" dirty="0" smtClean="0">
              <a:latin typeface="+mn-ea"/>
            </a:endParaRPr>
          </a:p>
          <a:p>
            <a:r>
              <a:rPr kumimoji="1" lang="ja-JP" altLang="en-US" sz="1400" b="1" dirty="0" smtClean="0">
                <a:latin typeface="+mn-ea"/>
              </a:rPr>
              <a:t>＜主な施策＞</a:t>
            </a:r>
            <a:endParaRPr kumimoji="1" lang="en-US" altLang="ja-JP" sz="1400" b="1" dirty="0" smtClean="0">
              <a:latin typeface="+mn-ea"/>
            </a:endParaRPr>
          </a:p>
          <a:p>
            <a:r>
              <a:rPr kumimoji="1" lang="ja-JP" altLang="en-US" sz="1400" dirty="0" smtClean="0">
                <a:latin typeface="+mn-ea"/>
              </a:rPr>
              <a:t>○　感染症</a:t>
            </a:r>
            <a:r>
              <a:rPr kumimoji="1" lang="ja-JP" altLang="en-US" sz="1400" dirty="0">
                <a:latin typeface="+mn-ea"/>
              </a:rPr>
              <a:t>の発生動向調査体制を強化し、流行予測に</a:t>
            </a:r>
            <a:r>
              <a:rPr kumimoji="1" lang="ja-JP" altLang="en-US" sz="1400" dirty="0" smtClean="0">
                <a:latin typeface="+mn-ea"/>
              </a:rPr>
              <a:t>活用</a:t>
            </a:r>
            <a:endParaRPr kumimoji="1" lang="en-US" altLang="ja-JP" sz="1400" dirty="0" smtClean="0">
              <a:latin typeface="+mn-ea"/>
            </a:endParaRPr>
          </a:p>
          <a:p>
            <a:r>
              <a:rPr kumimoji="1" lang="ja-JP" altLang="en-US" sz="1400" dirty="0" smtClean="0">
                <a:latin typeface="+mn-ea"/>
              </a:rPr>
              <a:t>　する</a:t>
            </a:r>
            <a:r>
              <a:rPr kumimoji="1" lang="ja-JP" altLang="en-US" sz="1400" dirty="0">
                <a:latin typeface="+mn-ea"/>
              </a:rPr>
              <a:t>など、医療関係者や道民へ提供する情報内容を</a:t>
            </a:r>
            <a:r>
              <a:rPr kumimoji="1" lang="ja-JP" altLang="en-US" sz="1400" dirty="0" smtClean="0">
                <a:latin typeface="+mn-ea"/>
              </a:rPr>
              <a:t>充実</a:t>
            </a:r>
            <a:endParaRPr kumimoji="1" lang="en-US" altLang="ja-JP" sz="1400" dirty="0" smtClean="0">
              <a:latin typeface="+mn-ea"/>
            </a:endParaRPr>
          </a:p>
          <a:p>
            <a:r>
              <a:rPr kumimoji="1" lang="ja-JP" altLang="en-US" sz="1400" dirty="0" smtClean="0">
                <a:latin typeface="+mn-ea"/>
              </a:rPr>
              <a:t>　する。</a:t>
            </a:r>
            <a:endParaRPr kumimoji="1" lang="en-US" altLang="ja-JP" sz="1400" dirty="0" smtClean="0">
              <a:latin typeface="+mn-ea"/>
            </a:endParaRPr>
          </a:p>
          <a:p>
            <a:endParaRPr kumimoji="1" lang="ja-JP" altLang="en-US" sz="1400" dirty="0">
              <a:latin typeface="+mn-ea"/>
            </a:endParaRPr>
          </a:p>
          <a:p>
            <a:r>
              <a:rPr kumimoji="1" lang="ja-JP" altLang="en-US" sz="1400" dirty="0" smtClean="0">
                <a:latin typeface="+mn-ea"/>
              </a:rPr>
              <a:t>〇　感染症</a:t>
            </a:r>
            <a:r>
              <a:rPr kumimoji="1" lang="ja-JP" altLang="en-US" sz="1400" dirty="0">
                <a:latin typeface="+mn-ea"/>
              </a:rPr>
              <a:t>病床のほか、感染拡大により入院医療の提供</a:t>
            </a:r>
            <a:r>
              <a:rPr kumimoji="1" lang="ja-JP" altLang="en-US" sz="1400" dirty="0" smtClean="0">
                <a:latin typeface="+mn-ea"/>
              </a:rPr>
              <a:t>に</a:t>
            </a:r>
            <a:endParaRPr kumimoji="1" lang="en-US" altLang="ja-JP" sz="1400" dirty="0" smtClean="0">
              <a:latin typeface="+mn-ea"/>
            </a:endParaRPr>
          </a:p>
          <a:p>
            <a:r>
              <a:rPr kumimoji="1" lang="ja-JP" altLang="en-US" sz="1400" dirty="0" smtClean="0">
                <a:latin typeface="+mn-ea"/>
              </a:rPr>
              <a:t>　必要</a:t>
            </a:r>
            <a:r>
              <a:rPr kumimoji="1" lang="ja-JP" altLang="en-US" sz="1400" dirty="0">
                <a:latin typeface="+mn-ea"/>
              </a:rPr>
              <a:t>とされる場合には、一般の医療機関の病床も含め</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必要</a:t>
            </a:r>
            <a:r>
              <a:rPr kumimoji="1" lang="ja-JP" altLang="en-US" sz="1400" dirty="0">
                <a:latin typeface="+mn-ea"/>
              </a:rPr>
              <a:t>な病床の確保に努める</a:t>
            </a:r>
            <a:r>
              <a:rPr kumimoji="1" lang="ja-JP" altLang="en-US" sz="1400" dirty="0" smtClean="0">
                <a:latin typeface="+mn-ea"/>
              </a:rPr>
              <a:t>。</a:t>
            </a:r>
            <a:endParaRPr kumimoji="1" lang="ja-JP" altLang="en-US" sz="1400" dirty="0">
              <a:latin typeface="+mn-ea"/>
            </a:endParaRPr>
          </a:p>
        </p:txBody>
      </p:sp>
      <p:sp>
        <p:nvSpPr>
          <p:cNvPr id="23" name="テキスト ボックス 22"/>
          <p:cNvSpPr txBox="1"/>
          <p:nvPr/>
        </p:nvSpPr>
        <p:spPr>
          <a:xfrm>
            <a:off x="5442" y="4346207"/>
            <a:ext cx="4826000" cy="2462213"/>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t>　　ＨＩＶ</a:t>
            </a:r>
            <a:r>
              <a:rPr kumimoji="1" lang="ja-JP" altLang="en-US" sz="1400" dirty="0"/>
              <a:t>感染者やエイズ患者の新規発生は、毎年、</a:t>
            </a:r>
            <a:r>
              <a:rPr kumimoji="1" lang="ja-JP" altLang="en-US" sz="1400" dirty="0" smtClean="0"/>
              <a:t>全国</a:t>
            </a:r>
            <a:endParaRPr kumimoji="1" lang="en-US" altLang="ja-JP" sz="1400" dirty="0" smtClean="0"/>
          </a:p>
          <a:p>
            <a:r>
              <a:rPr kumimoji="1" lang="ja-JP" altLang="en-US" sz="1400" dirty="0" smtClean="0"/>
              <a:t>　で</a:t>
            </a:r>
            <a:r>
              <a:rPr kumimoji="1" lang="ja-JP" altLang="en-US" sz="1400" dirty="0"/>
              <a:t>千件程度、本道で</a:t>
            </a:r>
            <a:r>
              <a:rPr kumimoji="1" lang="en-US" altLang="ja-JP" sz="1400" dirty="0"/>
              <a:t>30</a:t>
            </a:r>
            <a:r>
              <a:rPr kumimoji="1" lang="ja-JP" altLang="en-US" sz="1400" dirty="0"/>
              <a:t>件程度報告されており、正しい</a:t>
            </a:r>
            <a:r>
              <a:rPr kumimoji="1" lang="ja-JP" altLang="en-US" sz="1400" dirty="0" smtClean="0"/>
              <a:t>知</a:t>
            </a:r>
            <a:endParaRPr kumimoji="1" lang="en-US" altLang="ja-JP" sz="1400" dirty="0" smtClean="0"/>
          </a:p>
          <a:p>
            <a:r>
              <a:rPr kumimoji="1" lang="ja-JP" altLang="en-US" sz="1400" dirty="0" smtClean="0"/>
              <a:t>　識</a:t>
            </a:r>
            <a:r>
              <a:rPr kumimoji="1" lang="ja-JP" altLang="en-US" sz="1400" dirty="0"/>
              <a:t>の普及啓発のほか。高齢化に伴う合併症等への対応</a:t>
            </a:r>
            <a:r>
              <a:rPr kumimoji="1" lang="ja-JP" altLang="en-US" sz="1400" dirty="0" smtClean="0"/>
              <a:t>や</a:t>
            </a:r>
            <a:endParaRPr kumimoji="1" lang="en-US" altLang="ja-JP" sz="1400" dirty="0" smtClean="0"/>
          </a:p>
          <a:p>
            <a:r>
              <a:rPr kumimoji="1" lang="ja-JP" altLang="en-US" sz="1400" dirty="0" smtClean="0"/>
              <a:t>　長期</a:t>
            </a:r>
            <a:r>
              <a:rPr kumimoji="1" lang="ja-JP" altLang="en-US" sz="1400" dirty="0"/>
              <a:t>療養を支える体制の整備が必要である</a:t>
            </a:r>
            <a:r>
              <a:rPr kumimoji="1" lang="ja-JP" altLang="en-US" sz="1400" dirty="0" smtClean="0"/>
              <a:t>。</a:t>
            </a:r>
            <a:endParaRPr kumimoji="1" lang="en-US" altLang="ja-JP" sz="1400" dirty="0" smtClean="0"/>
          </a:p>
          <a:p>
            <a:endParaRPr kumimoji="1" lang="en-US" altLang="ja-JP" sz="1400" dirty="0" smtClean="0"/>
          </a:p>
          <a:p>
            <a:r>
              <a:rPr kumimoji="1" lang="ja-JP" altLang="en-US" sz="1400" b="1" dirty="0" smtClean="0"/>
              <a:t>＜主な施策＞</a:t>
            </a:r>
            <a:r>
              <a:rPr kumimoji="1" lang="ja-JP" altLang="en-US" sz="1400" dirty="0" smtClean="0"/>
              <a:t>　</a:t>
            </a:r>
            <a:endParaRPr kumimoji="1" lang="en-US" altLang="ja-JP" sz="1400" dirty="0" smtClean="0"/>
          </a:p>
          <a:p>
            <a:r>
              <a:rPr kumimoji="1" lang="ja-JP" altLang="en-US" sz="1400" dirty="0" smtClean="0"/>
              <a:t>○　感染</a:t>
            </a:r>
            <a:r>
              <a:rPr kumimoji="1" lang="ja-JP" altLang="en-US" sz="1400" dirty="0"/>
              <a:t>の割合が高い年代や学生を対象とした普及啓発</a:t>
            </a:r>
            <a:r>
              <a:rPr kumimoji="1" lang="ja-JP" altLang="en-US" sz="1400" dirty="0" smtClean="0"/>
              <a:t>を</a:t>
            </a:r>
            <a:endParaRPr kumimoji="1" lang="en-US" altLang="ja-JP" sz="1400" dirty="0" smtClean="0"/>
          </a:p>
          <a:p>
            <a:r>
              <a:rPr kumimoji="1" lang="ja-JP" altLang="en-US" sz="1400" dirty="0" smtClean="0"/>
              <a:t>　行う</a:t>
            </a:r>
            <a:r>
              <a:rPr kumimoji="1" lang="ja-JP" altLang="en-US" sz="1400" dirty="0"/>
              <a:t>とともに、高齢となっても地域で適切な医療や</a:t>
            </a:r>
            <a:r>
              <a:rPr kumimoji="1" lang="ja-JP" altLang="en-US" sz="1400" dirty="0" smtClean="0"/>
              <a:t>介護</a:t>
            </a:r>
            <a:endParaRPr kumimoji="1" lang="en-US" altLang="ja-JP" sz="1400" dirty="0" smtClean="0"/>
          </a:p>
          <a:p>
            <a:r>
              <a:rPr kumimoji="1" lang="ja-JP" altLang="en-US" sz="1400" dirty="0" smtClean="0"/>
              <a:t>　を</a:t>
            </a:r>
            <a:r>
              <a:rPr kumimoji="1" lang="ja-JP" altLang="en-US" sz="1400" dirty="0"/>
              <a:t>受けられるよう、エイズ拠点病院と慢性期病院、</a:t>
            </a:r>
            <a:r>
              <a:rPr kumimoji="1" lang="ja-JP" altLang="en-US" sz="1400" dirty="0" smtClean="0"/>
              <a:t>介護</a:t>
            </a:r>
            <a:endParaRPr kumimoji="1" lang="en-US" altLang="ja-JP" sz="1400" dirty="0" smtClean="0"/>
          </a:p>
          <a:p>
            <a:r>
              <a:rPr kumimoji="1" lang="ja-JP" altLang="en-US" sz="1400" dirty="0" smtClean="0"/>
              <a:t>　サービス</a:t>
            </a:r>
            <a:r>
              <a:rPr kumimoji="1" lang="ja-JP" altLang="en-US" sz="1400" dirty="0"/>
              <a:t>事業所等との連携体制の構築に努める</a:t>
            </a:r>
            <a:r>
              <a:rPr kumimoji="1" lang="ja-JP" altLang="en-US" sz="1400" dirty="0" smtClean="0"/>
              <a:t>。</a:t>
            </a:r>
            <a:endParaRPr kumimoji="1" lang="ja-JP" altLang="en-US" sz="1400" dirty="0"/>
          </a:p>
        </p:txBody>
      </p:sp>
      <p:sp>
        <p:nvSpPr>
          <p:cNvPr id="24" name="テキスト ボックス 23"/>
          <p:cNvSpPr txBox="1"/>
          <p:nvPr/>
        </p:nvSpPr>
        <p:spPr>
          <a:xfrm>
            <a:off x="5081408" y="4403284"/>
            <a:ext cx="4813706" cy="2462213"/>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t>　　Ｂ型</a:t>
            </a:r>
            <a:r>
              <a:rPr kumimoji="1" lang="ja-JP" altLang="en-US" sz="1400" dirty="0"/>
              <a:t>及びＣ型肝炎ウイルスに感染しても自覚症状が</a:t>
            </a:r>
            <a:r>
              <a:rPr kumimoji="1" lang="ja-JP" altLang="en-US" sz="1400" dirty="0" err="1" smtClean="0"/>
              <a:t>な</a:t>
            </a:r>
            <a:endParaRPr kumimoji="1" lang="en-US" altLang="ja-JP" sz="1400" dirty="0" smtClean="0"/>
          </a:p>
          <a:p>
            <a:r>
              <a:rPr kumimoji="1" lang="ja-JP" altLang="en-US" sz="1400" dirty="0" smtClean="0"/>
              <a:t>　</a:t>
            </a:r>
            <a:r>
              <a:rPr kumimoji="1" lang="ja-JP" altLang="en-US" sz="1400" dirty="0" err="1" smtClean="0"/>
              <a:t>い</a:t>
            </a:r>
            <a:r>
              <a:rPr kumimoji="1" lang="ja-JP" altLang="en-US" sz="1400" dirty="0"/>
              <a:t>まま重症化する危険性があり、早期発見・早期治療</a:t>
            </a:r>
            <a:r>
              <a:rPr kumimoji="1" lang="ja-JP" altLang="en-US" sz="1400" dirty="0" smtClean="0"/>
              <a:t>す</a:t>
            </a:r>
            <a:endParaRPr kumimoji="1" lang="en-US" altLang="ja-JP" sz="1400" dirty="0" smtClean="0"/>
          </a:p>
          <a:p>
            <a:r>
              <a:rPr kumimoji="1" lang="ja-JP" altLang="en-US" sz="1400" dirty="0" smtClean="0"/>
              <a:t>　</a:t>
            </a:r>
            <a:r>
              <a:rPr kumimoji="1" lang="ja-JP" altLang="en-US" sz="1400" dirty="0" err="1" smtClean="0"/>
              <a:t>る</a:t>
            </a:r>
            <a:r>
              <a:rPr kumimoji="1" lang="ja-JP" altLang="en-US" sz="1400" dirty="0"/>
              <a:t>必要がある</a:t>
            </a:r>
            <a:r>
              <a:rPr kumimoji="1" lang="ja-JP" altLang="en-US" sz="1400" dirty="0" smtClean="0"/>
              <a:t>。</a:t>
            </a:r>
            <a:endParaRPr kumimoji="1" lang="en-US" altLang="ja-JP" sz="1400" dirty="0" smtClean="0"/>
          </a:p>
          <a:p>
            <a:endParaRPr kumimoji="1" lang="en-US" altLang="ja-JP" sz="1400" b="1" dirty="0" smtClean="0"/>
          </a:p>
          <a:p>
            <a:r>
              <a:rPr kumimoji="1" lang="ja-JP" altLang="en-US" sz="1400" b="1" dirty="0" smtClean="0"/>
              <a:t>＜主な施策＞　</a:t>
            </a:r>
            <a:endParaRPr kumimoji="1" lang="en-US" altLang="ja-JP" sz="1400" b="1" dirty="0" smtClean="0"/>
          </a:p>
          <a:p>
            <a:r>
              <a:rPr kumimoji="1" lang="ja-JP" altLang="en-US" sz="1400" dirty="0" smtClean="0"/>
              <a:t>○　ウイルス性</a:t>
            </a:r>
            <a:r>
              <a:rPr kumimoji="1" lang="ja-JP" altLang="en-US" sz="1400" dirty="0"/>
              <a:t>肝炎に関する正しい知識や検査の必要性</a:t>
            </a:r>
            <a:r>
              <a:rPr kumimoji="1" lang="ja-JP" altLang="en-US" sz="1400" dirty="0" smtClean="0"/>
              <a:t>に</a:t>
            </a:r>
            <a:endParaRPr kumimoji="1" lang="en-US" altLang="ja-JP" sz="1400" dirty="0" smtClean="0"/>
          </a:p>
          <a:p>
            <a:r>
              <a:rPr kumimoji="1" lang="ja-JP" altLang="en-US" sz="1400" dirty="0" smtClean="0"/>
              <a:t>　ついて</a:t>
            </a:r>
            <a:r>
              <a:rPr kumimoji="1" lang="ja-JP" altLang="en-US" sz="1400" dirty="0"/>
              <a:t>、肝炎医療コーディネーターの活用等を通じた</a:t>
            </a:r>
            <a:r>
              <a:rPr kumimoji="1" lang="ja-JP" altLang="en-US" sz="1400" dirty="0" smtClean="0"/>
              <a:t>普</a:t>
            </a:r>
            <a:endParaRPr kumimoji="1" lang="en-US" altLang="ja-JP" sz="1400" dirty="0" smtClean="0"/>
          </a:p>
          <a:p>
            <a:r>
              <a:rPr kumimoji="1" lang="ja-JP" altLang="en-US" sz="1400" dirty="0" smtClean="0"/>
              <a:t>　及</a:t>
            </a:r>
            <a:r>
              <a:rPr kumimoji="1" lang="ja-JP" altLang="en-US" sz="1400" dirty="0"/>
              <a:t>啓発を行い、受検を促進するとともに、適切な受診</a:t>
            </a:r>
            <a:r>
              <a:rPr kumimoji="1" lang="ja-JP" altLang="en-US" sz="1400" dirty="0" smtClean="0"/>
              <a:t>を</a:t>
            </a:r>
            <a:endParaRPr kumimoji="1" lang="en-US" altLang="ja-JP" sz="1400" dirty="0" smtClean="0"/>
          </a:p>
          <a:p>
            <a:r>
              <a:rPr kumimoji="1" lang="ja-JP" altLang="en-US" sz="1400" dirty="0" smtClean="0"/>
              <a:t>　促進</a:t>
            </a:r>
            <a:r>
              <a:rPr kumimoji="1" lang="ja-JP" altLang="en-US" sz="1400" dirty="0"/>
              <a:t>するためのフォローアップを保健所等において行う</a:t>
            </a:r>
            <a:r>
              <a:rPr kumimoji="1" lang="ja-JP" altLang="en-US" sz="1400" dirty="0" smtClean="0"/>
              <a:t>。</a:t>
            </a:r>
            <a:endParaRPr kumimoji="1" lang="en-US" altLang="ja-JP" sz="1400" dirty="0"/>
          </a:p>
          <a:p>
            <a:endParaRPr kumimoji="1" lang="ja-JP" altLang="en-US" sz="1400" b="1" dirty="0"/>
          </a:p>
        </p:txBody>
      </p:sp>
      <p:sp>
        <p:nvSpPr>
          <p:cNvPr id="13"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a:t>
            </a:fld>
            <a:endParaRPr kumimoji="1" lang="ja-JP" altLang="en-US" dirty="0"/>
          </a:p>
        </p:txBody>
      </p:sp>
    </p:spTree>
    <p:extLst>
      <p:ext uri="{BB962C8B-B14F-4D97-AF65-F5344CB8AC3E}">
        <p14:creationId xmlns:p14="http://schemas.microsoft.com/office/powerpoint/2010/main" val="264544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50571" y="2894717"/>
            <a:ext cx="9023350" cy="523220"/>
          </a:xfrm>
          <a:prstGeom prst="rect">
            <a:avLst/>
          </a:prstGeom>
          <a:noFill/>
        </p:spPr>
        <p:txBody>
          <a:bodyPr wrap="square" rtlCol="0">
            <a:spAutoFit/>
          </a:bodyPr>
          <a:lstStyle/>
          <a:p>
            <a:pPr algn="ctr"/>
            <a:r>
              <a:rPr kumimoji="1" lang="ja-JP" altLang="en-US" sz="2800" b="1" dirty="0" smtClean="0"/>
              <a:t>地域課題について</a:t>
            </a:r>
            <a:endParaRPr kumimoji="1" lang="ja-JP" altLang="en-US" sz="28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スライド番号プレースホルダー 75"/>
          <p:cNvSpPr>
            <a:spLocks noGrp="1"/>
          </p:cNvSpPr>
          <p:nvPr>
            <p:ph type="sldNum" sz="quarter" idx="12"/>
          </p:nvPr>
        </p:nvSpPr>
        <p:spPr/>
        <p:txBody>
          <a:bodyPr/>
          <a:lstStyle/>
          <a:p>
            <a:fld id="{5FDC80E2-0CF7-4C87-A11F-BFF46BB3081E}" type="slidenum">
              <a:rPr kumimoji="1" lang="ja-JP" altLang="en-US" smtClean="0"/>
              <a:t>19</a:t>
            </a:fld>
            <a:endParaRPr kumimoji="1" lang="ja-JP" altLang="en-US"/>
          </a:p>
        </p:txBody>
      </p:sp>
    </p:spTree>
    <p:extLst>
      <p:ext uri="{BB962C8B-B14F-4D97-AF65-F5344CB8AC3E}">
        <p14:creationId xmlns:p14="http://schemas.microsoft.com/office/powerpoint/2010/main" val="873435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直線矢印コネクタ 74"/>
          <p:cNvCxnSpPr/>
          <p:nvPr/>
        </p:nvCxnSpPr>
        <p:spPr>
          <a:xfrm flipH="1" flipV="1">
            <a:off x="7378861" y="2840791"/>
            <a:ext cx="1629672" cy="909942"/>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0" y="0"/>
            <a:ext cx="9906000" cy="432000"/>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游ゴシック" panose="020B0400000000000000" pitchFamily="50" charset="-128"/>
                <a:ea typeface="游ゴシック" panose="020B0400000000000000" pitchFamily="50" charset="-128"/>
                <a:cs typeface="メイリオ" panose="020B0604030504040204" pitchFamily="50" charset="-128"/>
              </a:rPr>
              <a:t>南空知圏域の受療動向（</a:t>
            </a:r>
            <a:r>
              <a:rPr lang="en-US" altLang="ja-JP" sz="2400" b="1" dirty="0" smtClean="0">
                <a:latin typeface="游ゴシック" panose="020B0400000000000000" pitchFamily="50" charset="-128"/>
                <a:ea typeface="游ゴシック" panose="020B0400000000000000" pitchFamily="50" charset="-128"/>
                <a:cs typeface="メイリオ" panose="020B0604030504040204" pitchFamily="50" charset="-128"/>
              </a:rPr>
              <a:t>R4</a:t>
            </a:r>
            <a:r>
              <a:rPr lang="ja-JP" altLang="en-US" sz="2400" b="1" dirty="0" smtClean="0">
                <a:latin typeface="游ゴシック" panose="020B0400000000000000" pitchFamily="50" charset="-128"/>
                <a:ea typeface="游ゴシック" panose="020B0400000000000000" pitchFamily="50" charset="-128"/>
                <a:cs typeface="メイリオ" panose="020B0604030504040204" pitchFamily="50" charset="-128"/>
              </a:rPr>
              <a:t>）</a:t>
            </a:r>
            <a:endParaRPr lang="ja-JP" altLang="en-US" sz="2400" b="1"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1" name="テキスト ボックス 50"/>
          <p:cNvSpPr txBox="1"/>
          <p:nvPr/>
        </p:nvSpPr>
        <p:spPr>
          <a:xfrm>
            <a:off x="16625" y="457200"/>
            <a:ext cx="9867251" cy="310685"/>
          </a:xfrm>
          <a:prstGeom prst="rect">
            <a:avLst/>
          </a:prstGeom>
          <a:solidFill>
            <a:schemeClr val="accent5">
              <a:lumMod val="20000"/>
              <a:lumOff val="80000"/>
            </a:schemeClr>
          </a:solidFill>
        </p:spPr>
        <p:txBody>
          <a:bodyPr wrap="square" rtlCol="0">
            <a:spAutoFit/>
          </a:bodyPr>
          <a:lstStyle/>
          <a:p>
            <a:r>
              <a:rPr kumimoji="1" lang="ja-JP" altLang="en-US" sz="1400" dirty="0" smtClean="0"/>
              <a:t>○南空知圏域においては、入院自給率が</a:t>
            </a:r>
            <a:r>
              <a:rPr kumimoji="1" lang="en-US" altLang="ja-JP" sz="1400" dirty="0" smtClean="0">
                <a:latin typeface="+mn-ea"/>
              </a:rPr>
              <a:t>58.3</a:t>
            </a:r>
            <a:r>
              <a:rPr kumimoji="1" lang="ja-JP" altLang="en-US" sz="1400" dirty="0" smtClean="0"/>
              <a:t>％となっており、３分の１程度は札幌圏域へ流出している状況。</a:t>
            </a:r>
            <a:endParaRPr kumimoji="1" lang="en-US" altLang="ja-JP" sz="1400" dirty="0" smtClean="0"/>
          </a:p>
        </p:txBody>
      </p:sp>
      <p:sp>
        <p:nvSpPr>
          <p:cNvPr id="2" name="テキスト ボックス 1"/>
          <p:cNvSpPr txBox="1"/>
          <p:nvPr/>
        </p:nvSpPr>
        <p:spPr>
          <a:xfrm>
            <a:off x="6367554" y="5241087"/>
            <a:ext cx="3471890" cy="646331"/>
          </a:xfrm>
          <a:prstGeom prst="rect">
            <a:avLst/>
          </a:prstGeom>
          <a:noFill/>
        </p:spPr>
        <p:txBody>
          <a:bodyPr wrap="square" rtlCol="0">
            <a:spAutoFit/>
          </a:bodyPr>
          <a:lstStyle/>
          <a:p>
            <a:r>
              <a:rPr kumimoji="1" lang="en-US" altLang="ja-JP" sz="900" dirty="0"/>
              <a:t>※</a:t>
            </a:r>
            <a:r>
              <a:rPr kumimoji="1" lang="ja-JP" altLang="en-US" sz="900" dirty="0"/>
              <a:t>圏域名及び市</a:t>
            </a:r>
            <a:r>
              <a:rPr kumimoji="1" lang="ja-JP" altLang="en-US" sz="900" dirty="0" smtClean="0"/>
              <a:t>町名</a:t>
            </a:r>
            <a:r>
              <a:rPr kumimoji="1" lang="ja-JP" altLang="en-US" sz="900" dirty="0"/>
              <a:t>の下の</a:t>
            </a:r>
            <a:r>
              <a:rPr kumimoji="1" lang="ja-JP" altLang="en-US" sz="900" dirty="0" smtClean="0"/>
              <a:t>括弧</a:t>
            </a:r>
            <a:r>
              <a:rPr kumimoji="1" lang="ja-JP" altLang="en-US" sz="900" dirty="0"/>
              <a:t>は、入院</a:t>
            </a:r>
            <a:r>
              <a:rPr kumimoji="1" lang="ja-JP" altLang="en-US" sz="900" dirty="0" smtClean="0"/>
              <a:t>自</a:t>
            </a:r>
            <a:r>
              <a:rPr lang="ja-JP" altLang="en-US" sz="900" dirty="0" smtClean="0"/>
              <a:t>給率</a:t>
            </a:r>
            <a:r>
              <a:rPr lang="ja-JP" altLang="en-US" sz="900" dirty="0"/>
              <a:t>（圏域外は流出割合） 。</a:t>
            </a:r>
            <a:endParaRPr kumimoji="1" lang="en-US" altLang="ja-JP" sz="900" dirty="0" smtClean="0"/>
          </a:p>
          <a:p>
            <a:r>
              <a:rPr kumimoji="1" lang="en-US" altLang="ja-JP" sz="900" dirty="0" smtClean="0"/>
              <a:t>※</a:t>
            </a:r>
            <a:r>
              <a:rPr kumimoji="1" lang="ja-JP" altLang="en-US" sz="900" dirty="0" smtClean="0"/>
              <a:t>矢印は、市町外への流出で最も多いもの。</a:t>
            </a:r>
            <a:endParaRPr kumimoji="1" lang="en-US" altLang="ja-JP" sz="900" dirty="0" smtClean="0"/>
          </a:p>
          <a:p>
            <a:r>
              <a:rPr kumimoji="1" lang="en-US" altLang="ja-JP" sz="900" dirty="0" smtClean="0"/>
              <a:t>※</a:t>
            </a:r>
            <a:r>
              <a:rPr kumimoji="1" lang="ja-JP" altLang="en-US" sz="900" dirty="0" smtClean="0"/>
              <a:t>受療動向のデータは北海道医療データ分析センターによる。</a:t>
            </a:r>
            <a:endParaRPr kumimoji="1" lang="ja-JP" altLang="en-US" sz="900" dirty="0"/>
          </a:p>
        </p:txBody>
      </p:sp>
      <p:graphicFrame>
        <p:nvGraphicFramePr>
          <p:cNvPr id="3" name="オブジェクト 2" hidden="1"/>
          <p:cNvGraphicFramePr>
            <a:graphicFrameLocks noChangeAspect="1"/>
          </p:cNvGraphicFramePr>
          <p:nvPr>
            <p:extLst/>
          </p:nvPr>
        </p:nvGraphicFramePr>
        <p:xfrm>
          <a:off x="1085665" y="817274"/>
          <a:ext cx="7563036" cy="2445678"/>
        </p:xfrm>
        <a:graphic>
          <a:graphicData uri="http://schemas.openxmlformats.org/presentationml/2006/ole">
            <mc:AlternateContent xmlns:mc="http://schemas.openxmlformats.org/markup-compatibility/2006">
              <mc:Choice xmlns:v="urn:schemas-microsoft-com:vml" Requires="v">
                <p:oleObj spid="_x0000_s3093" name="ワークシート" r:id="rId3" imgW="8925005" imgH="2886118" progId="Excel.Sheet.12">
                  <p:embed/>
                </p:oleObj>
              </mc:Choice>
              <mc:Fallback>
                <p:oleObj name="ワークシート" r:id="rId3" imgW="8925005" imgH="2886118" progId="Excel.Sheet.12">
                  <p:embed/>
                  <p:pic>
                    <p:nvPicPr>
                      <p:cNvPr id="3" name="オブジェクト 2" hidden="1"/>
                      <p:cNvPicPr/>
                      <p:nvPr/>
                    </p:nvPicPr>
                    <p:blipFill>
                      <a:blip r:embed="rId4"/>
                      <a:stretch>
                        <a:fillRect/>
                      </a:stretch>
                    </p:blipFill>
                    <p:spPr>
                      <a:xfrm>
                        <a:off x="1085665" y="817274"/>
                        <a:ext cx="7563036" cy="2445678"/>
                      </a:xfrm>
                      <a:prstGeom prst="rect">
                        <a:avLst/>
                      </a:prstGeom>
                    </p:spPr>
                  </p:pic>
                </p:oleObj>
              </mc:Fallback>
            </mc:AlternateContent>
          </a:graphicData>
        </a:graphic>
      </p:graphicFrame>
      <p:pic>
        <p:nvPicPr>
          <p:cNvPr id="53" name="図 52"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4918" y="3607706"/>
            <a:ext cx="2489033" cy="2222351"/>
          </a:xfrm>
          <a:prstGeom prst="rect">
            <a:avLst/>
          </a:prstGeom>
          <a:ln>
            <a:solidFill>
              <a:schemeClr val="tx1"/>
            </a:solidFill>
          </a:ln>
        </p:spPr>
      </p:pic>
      <p:sp>
        <p:nvSpPr>
          <p:cNvPr id="5" name="スライド番号プレースホルダー 4"/>
          <p:cNvSpPr>
            <a:spLocks noGrp="1"/>
          </p:cNvSpPr>
          <p:nvPr>
            <p:ph type="sldNum" sz="quarter" idx="12"/>
          </p:nvPr>
        </p:nvSpPr>
        <p:spPr/>
        <p:txBody>
          <a:bodyPr/>
          <a:lstStyle/>
          <a:p>
            <a:fld id="{0335A466-A7F2-4EC0-A3D7-79D080C32076}" type="slidenum">
              <a:rPr kumimoji="1" lang="ja-JP" altLang="en-US" smtClean="0"/>
              <a:t>20</a:t>
            </a:fld>
            <a:endParaRPr kumimoji="1" lang="ja-JP" altLang="en-US"/>
          </a:p>
        </p:txBody>
      </p:sp>
      <p:grpSp>
        <p:nvGrpSpPr>
          <p:cNvPr id="9" name="グループ化 8"/>
          <p:cNvGrpSpPr/>
          <p:nvPr/>
        </p:nvGrpSpPr>
        <p:grpSpPr>
          <a:xfrm>
            <a:off x="4588933" y="796669"/>
            <a:ext cx="5179344" cy="4327086"/>
            <a:chOff x="815427" y="2601744"/>
            <a:chExt cx="5911478" cy="4167082"/>
          </a:xfrm>
        </p:grpSpPr>
        <p:grpSp>
          <p:nvGrpSpPr>
            <p:cNvPr id="8" name="グループ化 7"/>
            <p:cNvGrpSpPr/>
            <p:nvPr/>
          </p:nvGrpSpPr>
          <p:grpSpPr>
            <a:xfrm>
              <a:off x="815427" y="2601744"/>
              <a:ext cx="5911478" cy="4167082"/>
              <a:chOff x="1139803" y="2613862"/>
              <a:chExt cx="5593479" cy="4096133"/>
            </a:xfrm>
          </p:grpSpPr>
          <p:grpSp>
            <p:nvGrpSpPr>
              <p:cNvPr id="37" name="グループ化 36"/>
              <p:cNvGrpSpPr>
                <a:grpSpLocks noChangeAspect="1"/>
              </p:cNvGrpSpPr>
              <p:nvPr/>
            </p:nvGrpSpPr>
            <p:grpSpPr>
              <a:xfrm>
                <a:off x="3890892" y="3570856"/>
                <a:ext cx="2446247" cy="2706219"/>
                <a:chOff x="0" y="142736"/>
                <a:chExt cx="801375" cy="886540"/>
              </a:xfrm>
            </p:grpSpPr>
            <p:sp>
              <p:nvSpPr>
                <p:cNvPr id="38" name="47M">
                  <a:extLst>
                    <a:ext uri="{FF2B5EF4-FFF2-40B4-BE49-F238E27FC236}">
                      <a16:creationId xmlns:a16="http://schemas.microsoft.com/office/drawing/2014/main" id="{00000000-0008-0000-0000-000030000000}"/>
                    </a:ext>
                  </a:extLst>
                </p:cNvPr>
                <p:cNvSpPr>
                  <a:spLocks noChangeAspect="1"/>
                </p:cNvSpPr>
                <p:nvPr/>
              </p:nvSpPr>
              <p:spPr>
                <a:xfrm>
                  <a:off x="362664" y="466179"/>
                  <a:ext cx="438711" cy="532040"/>
                </a:xfrm>
                <a:custGeom>
                  <a:avLst/>
                  <a:gdLst/>
                  <a:ahLst/>
                  <a:cxnLst/>
                  <a:rect l="0" t="0" r="0" b="0"/>
                  <a:pathLst>
                    <a:path w="438151" h="533721">
                      <a:moveTo>
                        <a:pt x="257017" y="438470"/>
                      </a:moveTo>
                      <a:lnTo>
                        <a:pt x="257094" y="425855"/>
                      </a:lnTo>
                      <a:lnTo>
                        <a:pt x="257172" y="413239"/>
                      </a:lnTo>
                      <a:lnTo>
                        <a:pt x="257249" y="400624"/>
                      </a:lnTo>
                      <a:lnTo>
                        <a:pt x="322787" y="390717"/>
                      </a:lnTo>
                      <a:lnTo>
                        <a:pt x="389636" y="353443"/>
                      </a:lnTo>
                      <a:lnTo>
                        <a:pt x="409956" y="310517"/>
                      </a:lnTo>
                      <a:lnTo>
                        <a:pt x="438150" y="283465"/>
                      </a:lnTo>
                      <a:lnTo>
                        <a:pt x="424053" y="261113"/>
                      </a:lnTo>
                      <a:lnTo>
                        <a:pt x="394335" y="253112"/>
                      </a:lnTo>
                      <a:lnTo>
                        <a:pt x="352044" y="175134"/>
                      </a:lnTo>
                      <a:lnTo>
                        <a:pt x="369316" y="127382"/>
                      </a:lnTo>
                      <a:lnTo>
                        <a:pt x="364617" y="97156"/>
                      </a:lnTo>
                      <a:lnTo>
                        <a:pt x="389636" y="36576"/>
                      </a:lnTo>
                      <a:lnTo>
                        <a:pt x="381762" y="0"/>
                      </a:lnTo>
                      <a:lnTo>
                        <a:pt x="341122" y="28702"/>
                      </a:lnTo>
                      <a:lnTo>
                        <a:pt x="292608" y="27051"/>
                      </a:lnTo>
                      <a:lnTo>
                        <a:pt x="262890" y="6350"/>
                      </a:lnTo>
                      <a:lnTo>
                        <a:pt x="256667" y="47752"/>
                      </a:lnTo>
                      <a:lnTo>
                        <a:pt x="207732" y="87631"/>
                      </a:lnTo>
                      <a:lnTo>
                        <a:pt x="168309" y="98067"/>
                      </a:lnTo>
                      <a:lnTo>
                        <a:pt x="154362" y="124778"/>
                      </a:lnTo>
                      <a:lnTo>
                        <a:pt x="133442" y="118428"/>
                      </a:lnTo>
                      <a:lnTo>
                        <a:pt x="122986" y="133025"/>
                      </a:lnTo>
                      <a:lnTo>
                        <a:pt x="133201" y="190215"/>
                      </a:lnTo>
                      <a:lnTo>
                        <a:pt x="95242" y="180531"/>
                      </a:lnTo>
                      <a:lnTo>
                        <a:pt x="84846" y="190090"/>
                      </a:lnTo>
                      <a:lnTo>
                        <a:pt x="27751" y="180849"/>
                      </a:lnTo>
                      <a:lnTo>
                        <a:pt x="6223" y="205360"/>
                      </a:lnTo>
                      <a:lnTo>
                        <a:pt x="7874" y="259589"/>
                      </a:lnTo>
                      <a:lnTo>
                        <a:pt x="0" y="276988"/>
                      </a:lnTo>
                      <a:lnTo>
                        <a:pt x="14097" y="339092"/>
                      </a:lnTo>
                      <a:lnTo>
                        <a:pt x="40640" y="343918"/>
                      </a:lnTo>
                      <a:lnTo>
                        <a:pt x="48514" y="401195"/>
                      </a:lnTo>
                      <a:lnTo>
                        <a:pt x="64135" y="414022"/>
                      </a:lnTo>
                      <a:lnTo>
                        <a:pt x="61654" y="461393"/>
                      </a:lnTo>
                      <a:lnTo>
                        <a:pt x="85149" y="476062"/>
                      </a:lnTo>
                      <a:lnTo>
                        <a:pt x="109601" y="528576"/>
                      </a:lnTo>
                      <a:lnTo>
                        <a:pt x="143147" y="533720"/>
                      </a:lnTo>
                      <a:lnTo>
                        <a:pt x="180845" y="513972"/>
                      </a:lnTo>
                      <a:lnTo>
                        <a:pt x="218827" y="458218"/>
                      </a:lnTo>
                      <a:close/>
                    </a:path>
                  </a:pathLst>
                </a:custGeom>
                <a:solidFill>
                  <a:schemeClr val="accent6">
                    <a:lumMod val="40000"/>
                    <a:lumOff val="60000"/>
                  </a:schemeClr>
                </a:solid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39" name="48M">
                  <a:extLst>
                    <a:ext uri="{FF2B5EF4-FFF2-40B4-BE49-F238E27FC236}">
                      <a16:creationId xmlns:a16="http://schemas.microsoft.com/office/drawing/2014/main" id="{00000000-0008-0000-0000-000031000000}"/>
                    </a:ext>
                  </a:extLst>
                </p:cNvPr>
                <p:cNvSpPr>
                  <a:spLocks noChangeAspect="1"/>
                </p:cNvSpPr>
                <p:nvPr/>
              </p:nvSpPr>
              <p:spPr>
                <a:xfrm>
                  <a:off x="47625" y="314468"/>
                  <a:ext cx="448148" cy="369513"/>
                </a:xfrm>
                <a:custGeom>
                  <a:avLst/>
                  <a:gdLst/>
                  <a:ahLst/>
                  <a:cxnLst/>
                  <a:rect l="0" t="0" r="0" b="0"/>
                  <a:pathLst>
                    <a:path w="448148" h="370633">
                      <a:moveTo>
                        <a:pt x="171449" y="56312"/>
                      </a:moveTo>
                      <a:lnTo>
                        <a:pt x="142874" y="27738"/>
                      </a:lnTo>
                      <a:lnTo>
                        <a:pt x="93987" y="0"/>
                      </a:lnTo>
                      <a:lnTo>
                        <a:pt x="57150" y="37263"/>
                      </a:lnTo>
                      <a:lnTo>
                        <a:pt x="66675" y="65837"/>
                      </a:lnTo>
                      <a:lnTo>
                        <a:pt x="47625" y="65837"/>
                      </a:lnTo>
                      <a:lnTo>
                        <a:pt x="45904" y="101243"/>
                      </a:lnTo>
                      <a:lnTo>
                        <a:pt x="66675" y="151561"/>
                      </a:lnTo>
                      <a:lnTo>
                        <a:pt x="47625" y="208710"/>
                      </a:lnTo>
                      <a:lnTo>
                        <a:pt x="0" y="246809"/>
                      </a:lnTo>
                      <a:lnTo>
                        <a:pt x="28575" y="265859"/>
                      </a:lnTo>
                      <a:lnTo>
                        <a:pt x="47625" y="284909"/>
                      </a:lnTo>
                      <a:lnTo>
                        <a:pt x="57150" y="313483"/>
                      </a:lnTo>
                      <a:lnTo>
                        <a:pt x="104774" y="370632"/>
                      </a:lnTo>
                      <a:lnTo>
                        <a:pt x="152399" y="370632"/>
                      </a:lnTo>
                      <a:lnTo>
                        <a:pt x="276224" y="294433"/>
                      </a:lnTo>
                      <a:lnTo>
                        <a:pt x="342899" y="332533"/>
                      </a:lnTo>
                      <a:lnTo>
                        <a:pt x="400048" y="342057"/>
                      </a:lnTo>
                      <a:lnTo>
                        <a:pt x="409573" y="332533"/>
                      </a:lnTo>
                      <a:lnTo>
                        <a:pt x="447673" y="342057"/>
                      </a:lnTo>
                      <a:lnTo>
                        <a:pt x="438148" y="284909"/>
                      </a:lnTo>
                      <a:lnTo>
                        <a:pt x="448147" y="270588"/>
                      </a:lnTo>
                      <a:lnTo>
                        <a:pt x="440987" y="237761"/>
                      </a:lnTo>
                      <a:lnTo>
                        <a:pt x="428623" y="237284"/>
                      </a:lnTo>
                      <a:lnTo>
                        <a:pt x="369582" y="202519"/>
                      </a:lnTo>
                      <a:lnTo>
                        <a:pt x="318172" y="186326"/>
                      </a:lnTo>
                      <a:lnTo>
                        <a:pt x="308647" y="201566"/>
                      </a:lnTo>
                      <a:lnTo>
                        <a:pt x="223869" y="188707"/>
                      </a:lnTo>
                      <a:lnTo>
                        <a:pt x="222449" y="152990"/>
                      </a:lnTo>
                      <a:lnTo>
                        <a:pt x="200024" y="151561"/>
                      </a:lnTo>
                      <a:lnTo>
                        <a:pt x="209549" y="113462"/>
                      </a:lnTo>
                      <a:lnTo>
                        <a:pt x="190499" y="84887"/>
                      </a:lnTo>
                      <a:close/>
                    </a:path>
                  </a:pathLst>
                </a:custGeom>
                <a:solidFill>
                  <a:schemeClr val="accent6">
                    <a:lumMod val="40000"/>
                    <a:lumOff val="60000"/>
                  </a:schemeClr>
                </a:solid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41" name="49M">
                  <a:extLst>
                    <a:ext uri="{FF2B5EF4-FFF2-40B4-BE49-F238E27FC236}">
                      <a16:creationId xmlns:a16="http://schemas.microsoft.com/office/drawing/2014/main" id="{00000000-0008-0000-0000-000032000000}"/>
                    </a:ext>
                  </a:extLst>
                </p:cNvPr>
                <p:cNvSpPr>
                  <a:spLocks noChangeAspect="1"/>
                </p:cNvSpPr>
                <p:nvPr/>
              </p:nvSpPr>
              <p:spPr>
                <a:xfrm>
                  <a:off x="141837" y="218936"/>
                  <a:ext cx="379931" cy="218515"/>
                </a:xfrm>
                <a:custGeom>
                  <a:avLst/>
                  <a:gdLst/>
                  <a:ahLst/>
                  <a:cxnLst/>
                  <a:rect l="0" t="0" r="0" b="0"/>
                  <a:pathLst>
                    <a:path w="379931" h="219076">
                      <a:moveTo>
                        <a:pt x="286780" y="47625"/>
                      </a:moveTo>
                      <a:lnTo>
                        <a:pt x="210576" y="19050"/>
                      </a:lnTo>
                      <a:lnTo>
                        <a:pt x="129290" y="10716"/>
                      </a:lnTo>
                      <a:lnTo>
                        <a:pt x="122048" y="28871"/>
                      </a:lnTo>
                      <a:lnTo>
                        <a:pt x="78168" y="38576"/>
                      </a:lnTo>
                      <a:lnTo>
                        <a:pt x="58589" y="77036"/>
                      </a:lnTo>
                      <a:lnTo>
                        <a:pt x="10541" y="76200"/>
                      </a:lnTo>
                      <a:lnTo>
                        <a:pt x="0" y="95731"/>
                      </a:lnTo>
                      <a:lnTo>
                        <a:pt x="50061" y="125258"/>
                      </a:lnTo>
                      <a:lnTo>
                        <a:pt x="78096" y="152876"/>
                      </a:lnTo>
                      <a:lnTo>
                        <a:pt x="96270" y="180975"/>
                      </a:lnTo>
                      <a:lnTo>
                        <a:pt x="115321" y="209550"/>
                      </a:lnTo>
                      <a:lnTo>
                        <a:pt x="124847" y="219075"/>
                      </a:lnTo>
                      <a:lnTo>
                        <a:pt x="172474" y="209550"/>
                      </a:lnTo>
                      <a:lnTo>
                        <a:pt x="210576" y="161925"/>
                      </a:lnTo>
                      <a:lnTo>
                        <a:pt x="258203" y="161925"/>
                      </a:lnTo>
                      <a:lnTo>
                        <a:pt x="315356" y="133350"/>
                      </a:lnTo>
                      <a:lnTo>
                        <a:pt x="335302" y="76496"/>
                      </a:lnTo>
                      <a:lnTo>
                        <a:pt x="364474" y="76496"/>
                      </a:lnTo>
                      <a:lnTo>
                        <a:pt x="379930" y="44696"/>
                      </a:lnTo>
                      <a:lnTo>
                        <a:pt x="372509" y="38100"/>
                      </a:lnTo>
                      <a:lnTo>
                        <a:pt x="372509" y="0"/>
                      </a:lnTo>
                      <a:lnTo>
                        <a:pt x="343933" y="0"/>
                      </a:lnTo>
                      <a:close/>
                    </a:path>
                  </a:pathLst>
                </a:custGeom>
                <a:solidFill>
                  <a:schemeClr val="accent6">
                    <a:lumMod val="40000"/>
                    <a:lumOff val="60000"/>
                  </a:schemeClr>
                </a:solid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42" name="52M">
                  <a:extLst>
                    <a:ext uri="{FF2B5EF4-FFF2-40B4-BE49-F238E27FC236}">
                      <a16:creationId xmlns:a16="http://schemas.microsoft.com/office/drawing/2014/main" id="{00000000-0008-0000-0000-000035000000}"/>
                    </a:ext>
                  </a:extLst>
                </p:cNvPr>
                <p:cNvSpPr>
                  <a:spLocks noChangeAspect="1"/>
                </p:cNvSpPr>
                <p:nvPr/>
              </p:nvSpPr>
              <p:spPr>
                <a:xfrm>
                  <a:off x="248364" y="294818"/>
                  <a:ext cx="378260" cy="296416"/>
                </a:xfrm>
                <a:custGeom>
                  <a:avLst/>
                  <a:gdLst/>
                  <a:ahLst/>
                  <a:cxnLst/>
                  <a:rect l="0" t="0" r="0" b="0"/>
                  <a:pathLst>
                    <a:path w="377700" h="296976">
                      <a:moveTo>
                        <a:pt x="341815" y="185959"/>
                      </a:moveTo>
                      <a:lnTo>
                        <a:pt x="287562" y="87884"/>
                      </a:lnTo>
                      <a:lnTo>
                        <a:pt x="257681" y="62421"/>
                      </a:lnTo>
                      <a:lnTo>
                        <a:pt x="272033" y="22225"/>
                      </a:lnTo>
                      <a:lnTo>
                        <a:pt x="257786" y="190"/>
                      </a:lnTo>
                      <a:lnTo>
                        <a:pt x="228956" y="0"/>
                      </a:lnTo>
                      <a:lnTo>
                        <a:pt x="208576" y="56824"/>
                      </a:lnTo>
                      <a:lnTo>
                        <a:pt x="152539" y="85082"/>
                      </a:lnTo>
                      <a:lnTo>
                        <a:pt x="104001" y="85999"/>
                      </a:lnTo>
                      <a:lnTo>
                        <a:pt x="66172" y="132772"/>
                      </a:lnTo>
                      <a:lnTo>
                        <a:pt x="19273" y="143097"/>
                      </a:lnTo>
                      <a:lnTo>
                        <a:pt x="9189" y="133603"/>
                      </a:lnTo>
                      <a:lnTo>
                        <a:pt x="0" y="171418"/>
                      </a:lnTo>
                      <a:lnTo>
                        <a:pt x="22353" y="172942"/>
                      </a:lnTo>
                      <a:lnTo>
                        <a:pt x="24004" y="208756"/>
                      </a:lnTo>
                      <a:lnTo>
                        <a:pt x="107319" y="221202"/>
                      </a:lnTo>
                      <a:lnTo>
                        <a:pt x="118495" y="207232"/>
                      </a:lnTo>
                      <a:lnTo>
                        <a:pt x="168153" y="222726"/>
                      </a:lnTo>
                      <a:lnTo>
                        <a:pt x="227337" y="256889"/>
                      </a:lnTo>
                      <a:lnTo>
                        <a:pt x="240458" y="257188"/>
                      </a:lnTo>
                      <a:lnTo>
                        <a:pt x="247858" y="289834"/>
                      </a:lnTo>
                      <a:lnTo>
                        <a:pt x="268994" y="296975"/>
                      </a:lnTo>
                      <a:lnTo>
                        <a:pt x="283345" y="269335"/>
                      </a:lnTo>
                      <a:lnTo>
                        <a:pt x="323351" y="258413"/>
                      </a:lnTo>
                      <a:lnTo>
                        <a:pt x="371515" y="219857"/>
                      </a:lnTo>
                      <a:lnTo>
                        <a:pt x="377699" y="178688"/>
                      </a:lnTo>
                      <a:lnTo>
                        <a:pt x="366996" y="169989"/>
                      </a:lnTo>
                      <a:close/>
                    </a:path>
                  </a:pathLst>
                </a:custGeom>
                <a:solidFill>
                  <a:schemeClr val="accent6">
                    <a:lumMod val="40000"/>
                    <a:lumOff val="60000"/>
                  </a:schemeClr>
                </a:solid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44" name="57M">
                  <a:extLst>
                    <a:ext uri="{FF2B5EF4-FFF2-40B4-BE49-F238E27FC236}">
                      <a16:creationId xmlns:a16="http://schemas.microsoft.com/office/drawing/2014/main" id="{00000000-0008-0000-0000-00003A000000}"/>
                    </a:ext>
                  </a:extLst>
                </p:cNvPr>
                <p:cNvSpPr>
                  <a:spLocks noChangeAspect="1"/>
                </p:cNvSpPr>
                <p:nvPr/>
              </p:nvSpPr>
              <p:spPr>
                <a:xfrm>
                  <a:off x="0" y="627321"/>
                  <a:ext cx="152646" cy="170399"/>
                </a:xfrm>
                <a:custGeom>
                  <a:avLst/>
                  <a:gdLst/>
                  <a:ahLst/>
                  <a:cxnLst/>
                  <a:rect l="0" t="0" r="0" b="0"/>
                  <a:pathLst>
                    <a:path w="152646" h="170960">
                      <a:moveTo>
                        <a:pt x="24356" y="84691"/>
                      </a:moveTo>
                      <a:lnTo>
                        <a:pt x="0" y="131970"/>
                      </a:lnTo>
                      <a:lnTo>
                        <a:pt x="27305" y="170959"/>
                      </a:lnTo>
                      <a:lnTo>
                        <a:pt x="49784" y="163212"/>
                      </a:lnTo>
                      <a:lnTo>
                        <a:pt x="66208" y="142357"/>
                      </a:lnTo>
                      <a:lnTo>
                        <a:pt x="94722" y="132850"/>
                      </a:lnTo>
                      <a:lnTo>
                        <a:pt x="152645" y="56569"/>
                      </a:lnTo>
                      <a:lnTo>
                        <a:pt x="105091" y="0"/>
                      </a:lnTo>
                      <a:lnTo>
                        <a:pt x="22951" y="50645"/>
                      </a:lnTo>
                      <a:close/>
                    </a:path>
                  </a:pathLst>
                </a:custGeom>
                <a:solidFill>
                  <a:schemeClr val="accent6">
                    <a:lumMod val="40000"/>
                    <a:lumOff val="60000"/>
                  </a:schemeClr>
                </a:solid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46" name="60M">
                  <a:extLst>
                    <a:ext uri="{FF2B5EF4-FFF2-40B4-BE49-F238E27FC236}">
                      <a16:creationId xmlns:a16="http://schemas.microsoft.com/office/drawing/2014/main" id="{00000000-0008-0000-0000-00003D000000}"/>
                    </a:ext>
                  </a:extLst>
                </p:cNvPr>
                <p:cNvSpPr>
                  <a:spLocks noChangeAspect="1"/>
                </p:cNvSpPr>
                <p:nvPr/>
              </p:nvSpPr>
              <p:spPr>
                <a:xfrm>
                  <a:off x="190202" y="736396"/>
                  <a:ext cx="315239" cy="292880"/>
                </a:xfrm>
                <a:custGeom>
                  <a:avLst/>
                  <a:gdLst/>
                  <a:ahLst/>
                  <a:cxnLst/>
                  <a:rect l="0" t="0" r="0" b="0"/>
                  <a:pathLst>
                    <a:path w="315239" h="294001">
                      <a:moveTo>
                        <a:pt x="143173" y="147636"/>
                      </a:moveTo>
                      <a:lnTo>
                        <a:pt x="124123" y="80962"/>
                      </a:lnTo>
                      <a:lnTo>
                        <a:pt x="105073" y="71437"/>
                      </a:lnTo>
                      <a:lnTo>
                        <a:pt x="57511" y="23813"/>
                      </a:lnTo>
                      <a:lnTo>
                        <a:pt x="38462" y="33338"/>
                      </a:lnTo>
                      <a:lnTo>
                        <a:pt x="15090" y="0"/>
                      </a:lnTo>
                      <a:lnTo>
                        <a:pt x="0" y="23813"/>
                      </a:lnTo>
                      <a:lnTo>
                        <a:pt x="9824" y="52388"/>
                      </a:lnTo>
                      <a:lnTo>
                        <a:pt x="299" y="80962"/>
                      </a:lnTo>
                      <a:lnTo>
                        <a:pt x="9824" y="128586"/>
                      </a:lnTo>
                      <a:lnTo>
                        <a:pt x="47923" y="166685"/>
                      </a:lnTo>
                      <a:lnTo>
                        <a:pt x="114598" y="157160"/>
                      </a:lnTo>
                      <a:lnTo>
                        <a:pt x="200323" y="223834"/>
                      </a:lnTo>
                      <a:lnTo>
                        <a:pt x="219373" y="261933"/>
                      </a:lnTo>
                      <a:lnTo>
                        <a:pt x="219291" y="266242"/>
                      </a:lnTo>
                      <a:lnTo>
                        <a:pt x="219209" y="270551"/>
                      </a:lnTo>
                      <a:lnTo>
                        <a:pt x="219127" y="274860"/>
                      </a:lnTo>
                      <a:lnTo>
                        <a:pt x="252370" y="294000"/>
                      </a:lnTo>
                      <a:lnTo>
                        <a:pt x="315238" y="262852"/>
                      </a:lnTo>
                      <a:lnTo>
                        <a:pt x="281625" y="257171"/>
                      </a:lnTo>
                      <a:lnTo>
                        <a:pt x="257473" y="204785"/>
                      </a:lnTo>
                      <a:lnTo>
                        <a:pt x="233320" y="190180"/>
                      </a:lnTo>
                      <a:lnTo>
                        <a:pt x="219373" y="176210"/>
                      </a:lnTo>
                      <a:lnTo>
                        <a:pt x="190798" y="157160"/>
                      </a:lnTo>
                      <a:lnTo>
                        <a:pt x="162223" y="157160"/>
                      </a:lnTo>
                      <a:close/>
                    </a:path>
                  </a:pathLst>
                </a:custGeom>
                <a:solidFill>
                  <a:schemeClr val="accent6">
                    <a:lumMod val="40000"/>
                    <a:lumOff val="60000"/>
                  </a:schemeClr>
                </a:solid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47" name="61M">
                  <a:extLst>
                    <a:ext uri="{FF2B5EF4-FFF2-40B4-BE49-F238E27FC236}">
                      <a16:creationId xmlns:a16="http://schemas.microsoft.com/office/drawing/2014/main" id="{00000000-0008-0000-0000-00003E000000}"/>
                    </a:ext>
                  </a:extLst>
                </p:cNvPr>
                <p:cNvSpPr>
                  <a:spLocks noChangeAspect="1"/>
                </p:cNvSpPr>
                <p:nvPr/>
              </p:nvSpPr>
              <p:spPr>
                <a:xfrm>
                  <a:off x="27348" y="683508"/>
                  <a:ext cx="182769" cy="275577"/>
                </a:xfrm>
                <a:custGeom>
                  <a:avLst/>
                  <a:gdLst/>
                  <a:ahLst/>
                  <a:cxnLst/>
                  <a:rect l="0" t="0" r="0" b="0"/>
                  <a:pathLst>
                    <a:path w="182769" h="276698">
                      <a:moveTo>
                        <a:pt x="173715" y="0"/>
                      </a:moveTo>
                      <a:lnTo>
                        <a:pt x="125073" y="477"/>
                      </a:lnTo>
                      <a:lnTo>
                        <a:pt x="67914" y="76675"/>
                      </a:lnTo>
                      <a:lnTo>
                        <a:pt x="39334" y="86200"/>
                      </a:lnTo>
                      <a:lnTo>
                        <a:pt x="22495" y="107209"/>
                      </a:lnTo>
                      <a:lnTo>
                        <a:pt x="0" y="114774"/>
                      </a:lnTo>
                      <a:lnTo>
                        <a:pt x="1229" y="133824"/>
                      </a:lnTo>
                      <a:lnTo>
                        <a:pt x="29808" y="143349"/>
                      </a:lnTo>
                      <a:lnTo>
                        <a:pt x="58387" y="200498"/>
                      </a:lnTo>
                      <a:lnTo>
                        <a:pt x="58305" y="207329"/>
                      </a:lnTo>
                      <a:lnTo>
                        <a:pt x="58224" y="214159"/>
                      </a:lnTo>
                      <a:lnTo>
                        <a:pt x="58141" y="220990"/>
                      </a:lnTo>
                      <a:lnTo>
                        <a:pt x="67914" y="276697"/>
                      </a:lnTo>
                      <a:lnTo>
                        <a:pt x="96493" y="238598"/>
                      </a:lnTo>
                      <a:lnTo>
                        <a:pt x="115546" y="267172"/>
                      </a:lnTo>
                      <a:lnTo>
                        <a:pt x="125073" y="238598"/>
                      </a:lnTo>
                      <a:lnTo>
                        <a:pt x="163178" y="219548"/>
                      </a:lnTo>
                      <a:lnTo>
                        <a:pt x="172705" y="181449"/>
                      </a:lnTo>
                      <a:lnTo>
                        <a:pt x="163178" y="133824"/>
                      </a:lnTo>
                      <a:lnTo>
                        <a:pt x="172705" y="105250"/>
                      </a:lnTo>
                      <a:lnTo>
                        <a:pt x="162769" y="76199"/>
                      </a:lnTo>
                      <a:lnTo>
                        <a:pt x="177973" y="52863"/>
                      </a:lnTo>
                      <a:lnTo>
                        <a:pt x="182768" y="29052"/>
                      </a:lnTo>
                      <a:close/>
                    </a:path>
                  </a:pathLst>
                </a:custGeom>
                <a:solidFill>
                  <a:schemeClr val="accent6">
                    <a:lumMod val="40000"/>
                    <a:lumOff val="60000"/>
                  </a:schemeClr>
                </a:solid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48" name="62M">
                  <a:extLst>
                    <a:ext uri="{FF2B5EF4-FFF2-40B4-BE49-F238E27FC236}">
                      <a16:creationId xmlns:a16="http://schemas.microsoft.com/office/drawing/2014/main" id="{00000000-0008-0000-0000-00003F000000}"/>
                    </a:ext>
                  </a:extLst>
                </p:cNvPr>
                <p:cNvSpPr>
                  <a:spLocks noChangeAspect="1"/>
                </p:cNvSpPr>
                <p:nvPr/>
              </p:nvSpPr>
              <p:spPr>
                <a:xfrm>
                  <a:off x="200968" y="608340"/>
                  <a:ext cx="224781" cy="317935"/>
                </a:xfrm>
                <a:custGeom>
                  <a:avLst/>
                  <a:gdLst/>
                  <a:ahLst/>
                  <a:cxnLst/>
                  <a:rect l="0" t="0" r="0" b="0"/>
                  <a:pathLst>
                    <a:path w="224781" h="319056">
                      <a:moveTo>
                        <a:pt x="0" y="76192"/>
                      </a:moveTo>
                      <a:lnTo>
                        <a:pt x="8579" y="104764"/>
                      </a:lnTo>
                      <a:lnTo>
                        <a:pt x="4728" y="128576"/>
                      </a:lnTo>
                      <a:lnTo>
                        <a:pt x="27629" y="161909"/>
                      </a:lnTo>
                      <a:lnTo>
                        <a:pt x="46679" y="152384"/>
                      </a:lnTo>
                      <a:lnTo>
                        <a:pt x="94941" y="200958"/>
                      </a:lnTo>
                      <a:lnTo>
                        <a:pt x="113718" y="210481"/>
                      </a:lnTo>
                      <a:lnTo>
                        <a:pt x="133087" y="276832"/>
                      </a:lnTo>
                      <a:lnTo>
                        <a:pt x="151452" y="285721"/>
                      </a:lnTo>
                      <a:lnTo>
                        <a:pt x="180027" y="285721"/>
                      </a:lnTo>
                      <a:lnTo>
                        <a:pt x="208602" y="304769"/>
                      </a:lnTo>
                      <a:lnTo>
                        <a:pt x="222866" y="319055"/>
                      </a:lnTo>
                      <a:lnTo>
                        <a:pt x="224780" y="270800"/>
                      </a:lnTo>
                      <a:lnTo>
                        <a:pt x="209240" y="258101"/>
                      </a:lnTo>
                      <a:lnTo>
                        <a:pt x="201310" y="200957"/>
                      </a:lnTo>
                      <a:lnTo>
                        <a:pt x="175242" y="196830"/>
                      </a:lnTo>
                      <a:lnTo>
                        <a:pt x="160977" y="133336"/>
                      </a:lnTo>
                      <a:lnTo>
                        <a:pt x="169084" y="116670"/>
                      </a:lnTo>
                      <a:lnTo>
                        <a:pt x="168138" y="62381"/>
                      </a:lnTo>
                      <a:lnTo>
                        <a:pt x="189552" y="38096"/>
                      </a:lnTo>
                      <a:lnTo>
                        <a:pt x="122878" y="0"/>
                      </a:lnTo>
                      <a:close/>
                    </a:path>
                  </a:pathLst>
                </a:custGeom>
                <a:solidFill>
                  <a:schemeClr val="accent6">
                    <a:lumMod val="40000"/>
                    <a:lumOff val="60000"/>
                  </a:schemeClr>
                </a:solid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49" name="63M">
                  <a:extLst>
                    <a:ext uri="{FF2B5EF4-FFF2-40B4-BE49-F238E27FC236}">
                      <a16:creationId xmlns:a16="http://schemas.microsoft.com/office/drawing/2014/main" id="{00000000-0008-0000-0000-000040000000}"/>
                    </a:ext>
                  </a:extLst>
                </p:cNvPr>
                <p:cNvSpPr>
                  <a:spLocks noChangeAspect="1"/>
                </p:cNvSpPr>
                <p:nvPr/>
              </p:nvSpPr>
              <p:spPr>
                <a:xfrm>
                  <a:off x="28575" y="142736"/>
                  <a:ext cx="190972" cy="247090"/>
                </a:xfrm>
                <a:custGeom>
                  <a:avLst/>
                  <a:gdLst/>
                  <a:ahLst/>
                  <a:cxnLst/>
                  <a:rect l="0" t="0" r="0" b="0"/>
                  <a:pathLst>
                    <a:path w="190972" h="247651">
                      <a:moveTo>
                        <a:pt x="85609" y="238125"/>
                      </a:moveTo>
                      <a:lnTo>
                        <a:pt x="76358" y="209604"/>
                      </a:lnTo>
                      <a:lnTo>
                        <a:pt x="113651" y="171164"/>
                      </a:lnTo>
                      <a:lnTo>
                        <a:pt x="124395" y="152402"/>
                      </a:lnTo>
                      <a:lnTo>
                        <a:pt x="172490" y="152623"/>
                      </a:lnTo>
                      <a:lnTo>
                        <a:pt x="190971" y="115062"/>
                      </a:lnTo>
                      <a:lnTo>
                        <a:pt x="155323" y="84232"/>
                      </a:lnTo>
                      <a:lnTo>
                        <a:pt x="134635" y="24955"/>
                      </a:lnTo>
                      <a:lnTo>
                        <a:pt x="146746" y="8954"/>
                      </a:lnTo>
                      <a:lnTo>
                        <a:pt x="133459" y="239"/>
                      </a:lnTo>
                      <a:lnTo>
                        <a:pt x="118109" y="0"/>
                      </a:lnTo>
                      <a:lnTo>
                        <a:pt x="77088" y="35179"/>
                      </a:lnTo>
                      <a:lnTo>
                        <a:pt x="51942" y="79883"/>
                      </a:lnTo>
                      <a:lnTo>
                        <a:pt x="11049" y="100711"/>
                      </a:lnTo>
                      <a:lnTo>
                        <a:pt x="0" y="153416"/>
                      </a:lnTo>
                      <a:lnTo>
                        <a:pt x="38161" y="247650"/>
                      </a:lnTo>
                      <a:lnTo>
                        <a:pt x="66658" y="238006"/>
                      </a:lnTo>
                      <a:close/>
                    </a:path>
                  </a:pathLst>
                </a:custGeom>
                <a:solidFill>
                  <a:schemeClr val="accent6">
                    <a:lumMod val="40000"/>
                    <a:lumOff val="60000"/>
                  </a:schemeClr>
                </a:solid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grpSp>
          <p:grpSp>
            <p:nvGrpSpPr>
              <p:cNvPr id="7" name="グループ化 6"/>
              <p:cNvGrpSpPr/>
              <p:nvPr/>
            </p:nvGrpSpPr>
            <p:grpSpPr>
              <a:xfrm>
                <a:off x="1139803" y="2613862"/>
                <a:ext cx="5593479" cy="4096133"/>
                <a:chOff x="1139803" y="2613862"/>
                <a:chExt cx="5593479" cy="4096133"/>
              </a:xfrm>
            </p:grpSpPr>
            <p:sp>
              <p:nvSpPr>
                <p:cNvPr id="55" name="テキスト ボックス 54"/>
                <p:cNvSpPr txBox="1"/>
                <p:nvPr/>
              </p:nvSpPr>
              <p:spPr>
                <a:xfrm>
                  <a:off x="3240792" y="4228551"/>
                  <a:ext cx="980168" cy="379221"/>
                </a:xfrm>
                <a:prstGeom prst="rect">
                  <a:avLst/>
                </a:prstGeom>
                <a:solidFill>
                  <a:schemeClr val="bg1"/>
                </a:solidFill>
                <a:ln w="19050">
                  <a:solidFill>
                    <a:schemeClr val="tx1"/>
                  </a:solidFill>
                </a:ln>
              </p:spPr>
              <p:txBody>
                <a:bodyPr wrap="square" rtlCol="0" anchor="ctr">
                  <a:spAutoFit/>
                </a:bodyPr>
                <a:lstStyle/>
                <a:p>
                  <a:pPr algn="ctr"/>
                  <a:r>
                    <a:rPr lang="ja-JP" altLang="en-US" sz="1015" b="1" dirty="0" smtClean="0">
                      <a:latin typeface="メイリオ" panose="020B0604030504040204" pitchFamily="50" charset="-128"/>
                      <a:ea typeface="メイリオ" panose="020B0604030504040204" pitchFamily="50" charset="-128"/>
                    </a:rPr>
                    <a:t>岩見沢市</a:t>
                  </a:r>
                  <a:endParaRPr lang="en-US" altLang="ja-JP" sz="1015" b="1" dirty="0" smtClean="0">
                    <a:latin typeface="メイリオ" panose="020B0604030504040204" pitchFamily="50" charset="-128"/>
                    <a:ea typeface="メイリオ" panose="020B0604030504040204" pitchFamily="50" charset="-128"/>
                  </a:endParaRPr>
                </a:p>
                <a:p>
                  <a:pPr algn="ctr"/>
                  <a:r>
                    <a:rPr lang="en-US" altLang="ja-JP" sz="1015" b="1" dirty="0" smtClean="0">
                      <a:latin typeface="メイリオ" panose="020B0604030504040204" pitchFamily="50" charset="-128"/>
                      <a:ea typeface="メイリオ" panose="020B0604030504040204" pitchFamily="50" charset="-128"/>
                    </a:rPr>
                    <a:t>(71.9</a:t>
                  </a:r>
                  <a:r>
                    <a:rPr lang="ja-JP" altLang="en-US" sz="1015" b="1" dirty="0" smtClean="0">
                      <a:latin typeface="メイリオ" panose="020B0604030504040204" pitchFamily="50" charset="-128"/>
                      <a:ea typeface="メイリオ" panose="020B0604030504040204" pitchFamily="50" charset="-128"/>
                    </a:rPr>
                    <a:t>％</a:t>
                  </a:r>
                  <a:r>
                    <a:rPr lang="en-US" altLang="ja-JP" sz="1015" b="1" dirty="0" smtClean="0">
                      <a:latin typeface="メイリオ" panose="020B0604030504040204" pitchFamily="50" charset="-128"/>
                      <a:ea typeface="メイリオ" panose="020B0604030504040204" pitchFamily="50" charset="-128"/>
                    </a:rPr>
                    <a:t>)</a:t>
                  </a:r>
                  <a:endParaRPr lang="ja-JP" altLang="en-US" sz="1015" b="1" dirty="0">
                    <a:latin typeface="メイリオ" panose="020B0604030504040204" pitchFamily="50" charset="-128"/>
                    <a:ea typeface="メイリオ" panose="020B0604030504040204" pitchFamily="50" charset="-128"/>
                  </a:endParaRPr>
                </a:p>
              </p:txBody>
            </p:sp>
            <p:sp>
              <p:nvSpPr>
                <p:cNvPr id="56" name="テキスト ボックス 55"/>
                <p:cNvSpPr txBox="1"/>
                <p:nvPr/>
              </p:nvSpPr>
              <p:spPr>
                <a:xfrm>
                  <a:off x="2889245" y="4970008"/>
                  <a:ext cx="980168" cy="404726"/>
                </a:xfrm>
                <a:prstGeom prst="rect">
                  <a:avLst/>
                </a:prstGeom>
                <a:solidFill>
                  <a:schemeClr val="bg1"/>
                </a:solidFill>
                <a:ln w="19050">
                  <a:solidFill>
                    <a:schemeClr val="tx1"/>
                  </a:solidFill>
                </a:ln>
              </p:spPr>
              <p:txBody>
                <a:bodyPr wrap="square" rtlCol="0" anchor="ctr">
                  <a:spAutoFit/>
                </a:bodyPr>
                <a:lstStyle/>
                <a:p>
                  <a:pPr algn="ctr"/>
                  <a:r>
                    <a:rPr lang="ja-JP" altLang="en-US" sz="1015" b="1" dirty="0" smtClean="0">
                      <a:latin typeface="メイリオ" panose="020B0604030504040204" pitchFamily="50" charset="-128"/>
                      <a:ea typeface="メイリオ" panose="020B0604030504040204" pitchFamily="50" charset="-128"/>
                    </a:rPr>
                    <a:t>南幌町</a:t>
                  </a:r>
                  <a:endParaRPr lang="en-US" altLang="ja-JP" sz="1015" b="1" dirty="0" smtClean="0">
                    <a:latin typeface="メイリオ" panose="020B0604030504040204" pitchFamily="50" charset="-128"/>
                    <a:ea typeface="メイリオ" panose="020B0604030504040204" pitchFamily="50" charset="-128"/>
                  </a:endParaRPr>
                </a:p>
                <a:p>
                  <a:pPr algn="ctr"/>
                  <a:r>
                    <a:rPr lang="en-US" altLang="ja-JP" sz="1015" b="1" dirty="0" smtClean="0">
                      <a:latin typeface="メイリオ" panose="020B0604030504040204" pitchFamily="50" charset="-128"/>
                      <a:ea typeface="メイリオ" panose="020B0604030504040204" pitchFamily="50" charset="-128"/>
                    </a:rPr>
                    <a:t>(7.9</a:t>
                  </a:r>
                  <a:r>
                    <a:rPr lang="ja-JP" altLang="en-US" sz="1015" b="1" dirty="0" smtClean="0">
                      <a:latin typeface="メイリオ" panose="020B0604030504040204" pitchFamily="50" charset="-128"/>
                      <a:ea typeface="メイリオ" panose="020B0604030504040204" pitchFamily="50" charset="-128"/>
                    </a:rPr>
                    <a:t>％</a:t>
                  </a:r>
                  <a:r>
                    <a:rPr lang="en-US" altLang="ja-JP" sz="1015" b="1" dirty="0" smtClean="0">
                      <a:latin typeface="メイリオ" panose="020B0604030504040204" pitchFamily="50" charset="-128"/>
                      <a:ea typeface="メイリオ" panose="020B0604030504040204" pitchFamily="50" charset="-128"/>
                    </a:rPr>
                    <a:t>)</a:t>
                  </a:r>
                  <a:endParaRPr lang="ja-JP" altLang="en-US" sz="1015" b="1" dirty="0">
                    <a:latin typeface="メイリオ" panose="020B0604030504040204" pitchFamily="50" charset="-128"/>
                    <a:ea typeface="メイリオ" panose="020B0604030504040204" pitchFamily="50" charset="-128"/>
                  </a:endParaRPr>
                </a:p>
              </p:txBody>
            </p:sp>
            <p:sp>
              <p:nvSpPr>
                <p:cNvPr id="58" name="テキスト ボックス 57"/>
                <p:cNvSpPr txBox="1"/>
                <p:nvPr/>
              </p:nvSpPr>
              <p:spPr>
                <a:xfrm>
                  <a:off x="4424102" y="6330774"/>
                  <a:ext cx="980168" cy="379221"/>
                </a:xfrm>
                <a:prstGeom prst="rect">
                  <a:avLst/>
                </a:prstGeom>
                <a:solidFill>
                  <a:schemeClr val="bg1"/>
                </a:solidFill>
                <a:ln w="19050">
                  <a:solidFill>
                    <a:schemeClr val="tx1"/>
                  </a:solidFill>
                </a:ln>
              </p:spPr>
              <p:txBody>
                <a:bodyPr wrap="square" rtlCol="0" anchor="ctr">
                  <a:spAutoFit/>
                </a:bodyPr>
                <a:lstStyle/>
                <a:p>
                  <a:pPr algn="ctr"/>
                  <a:r>
                    <a:rPr lang="ja-JP" altLang="en-US" sz="1015" b="1" dirty="0" smtClean="0">
                      <a:latin typeface="メイリオ" panose="020B0604030504040204" pitchFamily="50" charset="-128"/>
                      <a:ea typeface="メイリオ" panose="020B0604030504040204" pitchFamily="50" charset="-128"/>
                    </a:rPr>
                    <a:t>由仁町</a:t>
                  </a:r>
                  <a:endParaRPr lang="en-US" altLang="ja-JP" sz="1015" b="1" dirty="0" smtClean="0">
                    <a:latin typeface="メイリオ" panose="020B0604030504040204" pitchFamily="50" charset="-128"/>
                    <a:ea typeface="メイリオ" panose="020B0604030504040204" pitchFamily="50" charset="-128"/>
                  </a:endParaRPr>
                </a:p>
                <a:p>
                  <a:pPr algn="ctr"/>
                  <a:r>
                    <a:rPr lang="en-US" altLang="ja-JP" sz="1015" b="1" dirty="0" smtClean="0">
                      <a:latin typeface="メイリオ" panose="020B0604030504040204" pitchFamily="50" charset="-128"/>
                      <a:ea typeface="メイリオ" panose="020B0604030504040204" pitchFamily="50" charset="-128"/>
                    </a:rPr>
                    <a:t>(5.7</a:t>
                  </a:r>
                  <a:r>
                    <a:rPr lang="ja-JP" altLang="en-US" sz="1015" b="1" dirty="0" smtClean="0">
                      <a:latin typeface="メイリオ" panose="020B0604030504040204" pitchFamily="50" charset="-128"/>
                      <a:ea typeface="メイリオ" panose="020B0604030504040204" pitchFamily="50" charset="-128"/>
                    </a:rPr>
                    <a:t>％</a:t>
                  </a:r>
                  <a:r>
                    <a:rPr lang="en-US" altLang="ja-JP" sz="1015" b="1" dirty="0" smtClean="0">
                      <a:latin typeface="メイリオ" panose="020B0604030504040204" pitchFamily="50" charset="-128"/>
                      <a:ea typeface="メイリオ" panose="020B0604030504040204" pitchFamily="50" charset="-128"/>
                    </a:rPr>
                    <a:t>)</a:t>
                  </a:r>
                  <a:endParaRPr lang="ja-JP" altLang="en-US" sz="1015" b="1" dirty="0">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5865276" y="5484175"/>
                  <a:ext cx="868006" cy="383124"/>
                </a:xfrm>
                <a:prstGeom prst="rect">
                  <a:avLst/>
                </a:prstGeom>
                <a:solidFill>
                  <a:schemeClr val="bg1"/>
                </a:solidFill>
                <a:ln w="19050">
                  <a:solidFill>
                    <a:schemeClr val="tx1"/>
                  </a:solidFill>
                </a:ln>
              </p:spPr>
              <p:txBody>
                <a:bodyPr wrap="square" rtlCol="0" anchor="ctr">
                  <a:spAutoFit/>
                </a:bodyPr>
                <a:lstStyle/>
                <a:p>
                  <a:pPr algn="ctr"/>
                  <a:r>
                    <a:rPr lang="ja-JP" altLang="en-US" sz="1015" b="1" dirty="0" smtClean="0">
                      <a:latin typeface="メイリオ" panose="020B0604030504040204" pitchFamily="50" charset="-128"/>
                      <a:ea typeface="メイリオ" panose="020B0604030504040204" pitchFamily="50" charset="-128"/>
                    </a:rPr>
                    <a:t>夕張市</a:t>
                  </a:r>
                  <a:endParaRPr lang="en-US" altLang="ja-JP" sz="1015" b="1" dirty="0" smtClean="0">
                    <a:latin typeface="メイリオ" panose="020B0604030504040204" pitchFamily="50" charset="-128"/>
                    <a:ea typeface="メイリオ" panose="020B0604030504040204" pitchFamily="50" charset="-128"/>
                  </a:endParaRPr>
                </a:p>
                <a:p>
                  <a:pPr algn="ctr"/>
                  <a:r>
                    <a:rPr lang="en-US" altLang="ja-JP" sz="1015" b="1" dirty="0" smtClean="0">
                      <a:latin typeface="メイリオ" panose="020B0604030504040204" pitchFamily="50" charset="-128"/>
                      <a:ea typeface="メイリオ" panose="020B0604030504040204" pitchFamily="50" charset="-128"/>
                    </a:rPr>
                    <a:t>(4.6</a:t>
                  </a:r>
                  <a:r>
                    <a:rPr lang="ja-JP" altLang="en-US" sz="1015" b="1" dirty="0" smtClean="0">
                      <a:latin typeface="メイリオ" panose="020B0604030504040204" pitchFamily="50" charset="-128"/>
                      <a:ea typeface="メイリオ" panose="020B0604030504040204" pitchFamily="50" charset="-128"/>
                    </a:rPr>
                    <a:t>％</a:t>
                  </a:r>
                  <a:r>
                    <a:rPr lang="en-US" altLang="ja-JP" sz="1015" b="1" dirty="0" smtClean="0">
                      <a:latin typeface="メイリオ" panose="020B0604030504040204" pitchFamily="50" charset="-128"/>
                      <a:ea typeface="メイリオ" panose="020B0604030504040204" pitchFamily="50" charset="-128"/>
                    </a:rPr>
                    <a:t>)</a:t>
                  </a:r>
                  <a:endParaRPr lang="ja-JP" altLang="en-US" sz="1015" b="1" dirty="0">
                    <a:latin typeface="メイリオ" panose="020B0604030504040204" pitchFamily="50" charset="-128"/>
                    <a:ea typeface="メイリオ" panose="020B0604030504040204" pitchFamily="50" charset="-128"/>
                  </a:endParaRPr>
                </a:p>
              </p:txBody>
            </p:sp>
            <p:sp>
              <p:nvSpPr>
                <p:cNvPr id="60" name="テキスト ボックス 59"/>
                <p:cNvSpPr txBox="1"/>
                <p:nvPr/>
              </p:nvSpPr>
              <p:spPr>
                <a:xfrm>
                  <a:off x="4511639" y="5120729"/>
                  <a:ext cx="980168" cy="379221"/>
                </a:xfrm>
                <a:prstGeom prst="rect">
                  <a:avLst/>
                </a:prstGeom>
                <a:solidFill>
                  <a:schemeClr val="bg1"/>
                </a:solidFill>
                <a:ln w="19050">
                  <a:solidFill>
                    <a:schemeClr val="tx1"/>
                  </a:solidFill>
                </a:ln>
              </p:spPr>
              <p:txBody>
                <a:bodyPr wrap="square" rtlCol="0" anchor="ctr">
                  <a:spAutoFit/>
                </a:bodyPr>
                <a:lstStyle/>
                <a:p>
                  <a:pPr algn="ctr"/>
                  <a:r>
                    <a:rPr lang="ja-JP" altLang="en-US" sz="1015" b="1" dirty="0" smtClean="0">
                      <a:latin typeface="メイリオ" panose="020B0604030504040204" pitchFamily="50" charset="-128"/>
                      <a:ea typeface="メイリオ" panose="020B0604030504040204" pitchFamily="50" charset="-128"/>
                    </a:rPr>
                    <a:t>栗山町</a:t>
                  </a:r>
                  <a:endParaRPr lang="en-US" altLang="ja-JP" sz="1015" b="1" dirty="0" smtClean="0">
                    <a:latin typeface="メイリオ" panose="020B0604030504040204" pitchFamily="50" charset="-128"/>
                    <a:ea typeface="メイリオ" panose="020B0604030504040204" pitchFamily="50" charset="-128"/>
                  </a:endParaRPr>
                </a:p>
                <a:p>
                  <a:pPr algn="ctr"/>
                  <a:r>
                    <a:rPr lang="en-US" altLang="ja-JP" sz="1015" b="1" dirty="0" smtClean="0">
                      <a:latin typeface="メイリオ" panose="020B0604030504040204" pitchFamily="50" charset="-128"/>
                      <a:ea typeface="メイリオ" panose="020B0604030504040204" pitchFamily="50" charset="-128"/>
                    </a:rPr>
                    <a:t>(13.3</a:t>
                  </a:r>
                  <a:r>
                    <a:rPr lang="ja-JP" altLang="en-US" sz="1015" b="1" dirty="0" smtClean="0">
                      <a:latin typeface="メイリオ" panose="020B0604030504040204" pitchFamily="50" charset="-128"/>
                      <a:ea typeface="メイリオ" panose="020B0604030504040204" pitchFamily="50" charset="-128"/>
                    </a:rPr>
                    <a:t>％</a:t>
                  </a:r>
                  <a:r>
                    <a:rPr lang="en-US" altLang="ja-JP" sz="1015" b="1" dirty="0" smtClean="0">
                      <a:latin typeface="メイリオ" panose="020B0604030504040204" pitchFamily="50" charset="-128"/>
                      <a:ea typeface="メイリオ" panose="020B0604030504040204" pitchFamily="50" charset="-128"/>
                    </a:rPr>
                    <a:t>)</a:t>
                  </a:r>
                  <a:endParaRPr lang="ja-JP" altLang="en-US" sz="1015" b="1" dirty="0">
                    <a:latin typeface="メイリオ" panose="020B0604030504040204" pitchFamily="50" charset="-128"/>
                    <a:ea typeface="メイリオ" panose="020B0604030504040204" pitchFamily="50" charset="-128"/>
                  </a:endParaRPr>
                </a:p>
              </p:txBody>
            </p:sp>
            <p:sp>
              <p:nvSpPr>
                <p:cNvPr id="61" name="テキスト ボックス 60"/>
                <p:cNvSpPr txBox="1"/>
                <p:nvPr/>
              </p:nvSpPr>
              <p:spPr>
                <a:xfrm>
                  <a:off x="5258232" y="4190891"/>
                  <a:ext cx="980168" cy="379221"/>
                </a:xfrm>
                <a:prstGeom prst="rect">
                  <a:avLst/>
                </a:prstGeom>
                <a:solidFill>
                  <a:schemeClr val="bg1"/>
                </a:solidFill>
                <a:ln w="19050">
                  <a:solidFill>
                    <a:schemeClr val="tx1"/>
                  </a:solidFill>
                </a:ln>
              </p:spPr>
              <p:txBody>
                <a:bodyPr wrap="square" rtlCol="0" anchor="ctr">
                  <a:spAutoFit/>
                </a:bodyPr>
                <a:lstStyle/>
                <a:p>
                  <a:pPr algn="ctr"/>
                  <a:r>
                    <a:rPr lang="ja-JP" altLang="en-US" sz="1015" b="1" dirty="0" smtClean="0">
                      <a:latin typeface="メイリオ" panose="020B0604030504040204" pitchFamily="50" charset="-128"/>
                      <a:ea typeface="メイリオ" panose="020B0604030504040204" pitchFamily="50" charset="-128"/>
                    </a:rPr>
                    <a:t>三笠市</a:t>
                  </a:r>
                  <a:endParaRPr lang="en-US" altLang="ja-JP" sz="1015" b="1" dirty="0" smtClean="0">
                    <a:latin typeface="メイリオ" panose="020B0604030504040204" pitchFamily="50" charset="-128"/>
                    <a:ea typeface="メイリオ" panose="020B0604030504040204" pitchFamily="50" charset="-128"/>
                  </a:endParaRPr>
                </a:p>
                <a:p>
                  <a:pPr algn="ctr"/>
                  <a:r>
                    <a:rPr lang="en-US" altLang="ja-JP" sz="1015" b="1" dirty="0" smtClean="0">
                      <a:latin typeface="メイリオ" panose="020B0604030504040204" pitchFamily="50" charset="-128"/>
                      <a:ea typeface="メイリオ" panose="020B0604030504040204" pitchFamily="50" charset="-128"/>
                    </a:rPr>
                    <a:t>(16.9</a:t>
                  </a:r>
                  <a:r>
                    <a:rPr lang="ja-JP" altLang="en-US" sz="1015" b="1" dirty="0" smtClean="0">
                      <a:latin typeface="メイリオ" panose="020B0604030504040204" pitchFamily="50" charset="-128"/>
                      <a:ea typeface="メイリオ" panose="020B0604030504040204" pitchFamily="50" charset="-128"/>
                    </a:rPr>
                    <a:t>％</a:t>
                  </a:r>
                  <a:r>
                    <a:rPr lang="en-US" altLang="ja-JP" sz="1015" b="1" dirty="0" smtClean="0">
                      <a:latin typeface="メイリオ" panose="020B0604030504040204" pitchFamily="50" charset="-128"/>
                      <a:ea typeface="メイリオ" panose="020B0604030504040204" pitchFamily="50" charset="-128"/>
                    </a:rPr>
                    <a:t>)</a:t>
                  </a:r>
                  <a:endParaRPr lang="ja-JP" altLang="en-US" sz="1015" b="1" dirty="0">
                    <a:latin typeface="メイリオ" panose="020B0604030504040204" pitchFamily="50" charset="-128"/>
                    <a:ea typeface="メイリオ" panose="020B0604030504040204" pitchFamily="50" charset="-128"/>
                  </a:endParaRPr>
                </a:p>
              </p:txBody>
            </p:sp>
            <p:sp>
              <p:nvSpPr>
                <p:cNvPr id="62" name="テキスト ボックス 61"/>
                <p:cNvSpPr txBox="1"/>
                <p:nvPr/>
              </p:nvSpPr>
              <p:spPr>
                <a:xfrm>
                  <a:off x="4715696" y="3370416"/>
                  <a:ext cx="980168" cy="379221"/>
                </a:xfrm>
                <a:prstGeom prst="rect">
                  <a:avLst/>
                </a:prstGeom>
                <a:solidFill>
                  <a:schemeClr val="bg1"/>
                </a:solidFill>
                <a:ln w="19050">
                  <a:solidFill>
                    <a:schemeClr val="tx1"/>
                  </a:solidFill>
                </a:ln>
              </p:spPr>
              <p:txBody>
                <a:bodyPr wrap="square" rtlCol="0" anchor="ctr">
                  <a:spAutoFit/>
                </a:bodyPr>
                <a:lstStyle/>
                <a:p>
                  <a:pPr algn="ctr"/>
                  <a:r>
                    <a:rPr lang="ja-JP" altLang="en-US" sz="1015" b="1" dirty="0" smtClean="0">
                      <a:latin typeface="メイリオ" panose="020B0604030504040204" pitchFamily="50" charset="-128"/>
                      <a:ea typeface="メイリオ" panose="020B0604030504040204" pitchFamily="50" charset="-128"/>
                    </a:rPr>
                    <a:t>美唄市</a:t>
                  </a:r>
                  <a:endParaRPr lang="en-US" altLang="ja-JP" sz="1015" b="1" dirty="0" smtClean="0">
                    <a:latin typeface="メイリオ" panose="020B0604030504040204" pitchFamily="50" charset="-128"/>
                    <a:ea typeface="メイリオ" panose="020B0604030504040204" pitchFamily="50" charset="-128"/>
                  </a:endParaRPr>
                </a:p>
                <a:p>
                  <a:pPr algn="ctr"/>
                  <a:r>
                    <a:rPr lang="en-US" altLang="ja-JP" sz="1015" b="1" dirty="0" smtClean="0">
                      <a:latin typeface="メイリオ" panose="020B0604030504040204" pitchFamily="50" charset="-128"/>
                      <a:ea typeface="メイリオ" panose="020B0604030504040204" pitchFamily="50" charset="-128"/>
                    </a:rPr>
                    <a:t>(15.2</a:t>
                  </a:r>
                  <a:r>
                    <a:rPr lang="ja-JP" altLang="en-US" sz="1015" b="1" dirty="0" smtClean="0">
                      <a:latin typeface="メイリオ" panose="020B0604030504040204" pitchFamily="50" charset="-128"/>
                      <a:ea typeface="メイリオ" panose="020B0604030504040204" pitchFamily="50" charset="-128"/>
                    </a:rPr>
                    <a:t>％</a:t>
                  </a:r>
                  <a:r>
                    <a:rPr lang="en-US" altLang="ja-JP" sz="1015" b="1" dirty="0" smtClean="0">
                      <a:latin typeface="メイリオ" panose="020B0604030504040204" pitchFamily="50" charset="-128"/>
                      <a:ea typeface="メイリオ" panose="020B0604030504040204" pitchFamily="50" charset="-128"/>
                    </a:rPr>
                    <a:t>)</a:t>
                  </a:r>
                  <a:endParaRPr lang="ja-JP" altLang="en-US" sz="1015" b="1" dirty="0">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2995336" y="3326242"/>
                  <a:ext cx="980168" cy="379221"/>
                </a:xfrm>
                <a:prstGeom prst="rect">
                  <a:avLst/>
                </a:prstGeom>
                <a:solidFill>
                  <a:schemeClr val="bg1"/>
                </a:solidFill>
                <a:ln w="19050">
                  <a:solidFill>
                    <a:schemeClr val="tx1"/>
                  </a:solidFill>
                </a:ln>
              </p:spPr>
              <p:txBody>
                <a:bodyPr wrap="square" rtlCol="0" anchor="ctr">
                  <a:spAutoFit/>
                </a:bodyPr>
                <a:lstStyle/>
                <a:p>
                  <a:pPr algn="ctr"/>
                  <a:r>
                    <a:rPr lang="ja-JP" altLang="en-US" sz="1015" b="1" dirty="0" smtClean="0">
                      <a:latin typeface="メイリオ" panose="020B0604030504040204" pitchFamily="50" charset="-128"/>
                      <a:ea typeface="メイリオ" panose="020B0604030504040204" pitchFamily="50" charset="-128"/>
                    </a:rPr>
                    <a:t>月形町</a:t>
                  </a:r>
                  <a:endParaRPr lang="en-US" altLang="ja-JP" sz="1015" b="1" dirty="0" smtClean="0">
                    <a:latin typeface="メイリオ" panose="020B0604030504040204" pitchFamily="50" charset="-128"/>
                    <a:ea typeface="メイリオ" panose="020B0604030504040204" pitchFamily="50" charset="-128"/>
                  </a:endParaRPr>
                </a:p>
                <a:p>
                  <a:pPr algn="ctr"/>
                  <a:r>
                    <a:rPr lang="en-US" altLang="ja-JP" sz="1015" b="1" dirty="0" smtClean="0">
                      <a:latin typeface="メイリオ" panose="020B0604030504040204" pitchFamily="50" charset="-128"/>
                      <a:ea typeface="メイリオ" panose="020B0604030504040204" pitchFamily="50" charset="-128"/>
                    </a:rPr>
                    <a:t>(14.5</a:t>
                  </a:r>
                  <a:r>
                    <a:rPr lang="ja-JP" altLang="en-US" sz="1015" b="1" dirty="0" smtClean="0">
                      <a:latin typeface="メイリオ" panose="020B0604030504040204" pitchFamily="50" charset="-128"/>
                      <a:ea typeface="メイリオ" panose="020B0604030504040204" pitchFamily="50" charset="-128"/>
                    </a:rPr>
                    <a:t>％</a:t>
                  </a:r>
                  <a:r>
                    <a:rPr lang="en-US" altLang="ja-JP" sz="1015" b="1" dirty="0" smtClean="0">
                      <a:latin typeface="メイリオ" panose="020B0604030504040204" pitchFamily="50" charset="-128"/>
                      <a:ea typeface="メイリオ" panose="020B0604030504040204" pitchFamily="50" charset="-128"/>
                    </a:rPr>
                    <a:t>)</a:t>
                  </a:r>
                  <a:endParaRPr lang="ja-JP" altLang="en-US" sz="1015" b="1" dirty="0">
                    <a:latin typeface="メイリオ" panose="020B0604030504040204" pitchFamily="50" charset="-128"/>
                    <a:ea typeface="メイリオ" panose="020B0604030504040204" pitchFamily="50" charset="-128"/>
                  </a:endParaRPr>
                </a:p>
              </p:txBody>
            </p:sp>
            <p:sp>
              <p:nvSpPr>
                <p:cNvPr id="63" name="テキスト ボックス 62"/>
                <p:cNvSpPr txBox="1"/>
                <p:nvPr/>
              </p:nvSpPr>
              <p:spPr>
                <a:xfrm>
                  <a:off x="3801780" y="2613862"/>
                  <a:ext cx="1139506" cy="574308"/>
                </a:xfrm>
                <a:prstGeom prst="roundRect">
                  <a:avLst/>
                </a:prstGeom>
                <a:solidFill>
                  <a:schemeClr val="accent5">
                    <a:lumMod val="60000"/>
                    <a:lumOff val="40000"/>
                  </a:schemeClr>
                </a:solidFill>
                <a:ln>
                  <a:solidFill>
                    <a:schemeClr val="tx1"/>
                  </a:solidFill>
                </a:ln>
              </p:spPr>
              <p:txBody>
                <a:bodyPr wrap="square" rtlCol="0">
                  <a:spAutoFit/>
                </a:bodyPr>
                <a:lstStyle/>
                <a:p>
                  <a:pPr algn="ctr"/>
                  <a:r>
                    <a:rPr kumimoji="1" lang="ja-JP" altLang="en-US" b="1" dirty="0" smtClean="0"/>
                    <a:t>南空知</a:t>
                  </a:r>
                  <a:endParaRPr kumimoji="1" lang="en-US" altLang="ja-JP" b="1" dirty="0" smtClean="0"/>
                </a:p>
                <a:p>
                  <a:pPr algn="ctr"/>
                  <a:r>
                    <a:rPr kumimoji="1" lang="en-US" altLang="ja-JP" sz="1200" b="1" dirty="0" smtClean="0">
                      <a:latin typeface="游ゴシック" panose="020B0400000000000000" pitchFamily="50" charset="-128"/>
                      <a:ea typeface="游ゴシック" panose="020B0400000000000000" pitchFamily="50" charset="-128"/>
                    </a:rPr>
                    <a:t>(58.3</a:t>
                  </a:r>
                  <a:r>
                    <a:rPr kumimoji="1" lang="ja-JP" altLang="en-US" sz="1200" b="1" dirty="0" smtClean="0">
                      <a:latin typeface="游ゴシック" panose="020B0400000000000000" pitchFamily="50" charset="-128"/>
                      <a:ea typeface="游ゴシック" panose="020B0400000000000000" pitchFamily="50" charset="-128"/>
                    </a:rPr>
                    <a:t>％</a:t>
                  </a:r>
                  <a:r>
                    <a:rPr kumimoji="1" lang="en-US" altLang="ja-JP" sz="1200" b="1" dirty="0" smtClean="0">
                      <a:latin typeface="游ゴシック" panose="020B0400000000000000" pitchFamily="50" charset="-128"/>
                      <a:ea typeface="游ゴシック" panose="020B0400000000000000" pitchFamily="50" charset="-128"/>
                    </a:rPr>
                    <a:t>)</a:t>
                  </a:r>
                  <a:endParaRPr kumimoji="1" lang="ja-JP" altLang="en-US" b="1" dirty="0">
                    <a:latin typeface="游ゴシック" panose="020B0400000000000000" pitchFamily="50" charset="-128"/>
                    <a:ea typeface="游ゴシック" panose="020B0400000000000000" pitchFamily="50" charset="-128"/>
                  </a:endParaRPr>
                </a:p>
              </p:txBody>
            </p:sp>
            <p:sp>
              <p:nvSpPr>
                <p:cNvPr id="64" name="テキスト ボックス 63"/>
                <p:cNvSpPr txBox="1"/>
                <p:nvPr/>
              </p:nvSpPr>
              <p:spPr>
                <a:xfrm>
                  <a:off x="1139803" y="5783437"/>
                  <a:ext cx="1024865" cy="574309"/>
                </a:xfrm>
                <a:prstGeom prst="roundRect">
                  <a:avLst/>
                </a:prstGeom>
                <a:solidFill>
                  <a:schemeClr val="accent4">
                    <a:lumMod val="60000"/>
                    <a:lumOff val="40000"/>
                  </a:schemeClr>
                </a:solidFill>
                <a:ln>
                  <a:solidFill>
                    <a:schemeClr val="tx1"/>
                  </a:solidFill>
                </a:ln>
              </p:spPr>
              <p:txBody>
                <a:bodyPr wrap="square" rtlCol="0">
                  <a:spAutoFit/>
                </a:bodyPr>
                <a:lstStyle/>
                <a:p>
                  <a:pPr algn="ctr"/>
                  <a:r>
                    <a:rPr kumimoji="1" lang="ja-JP" altLang="en-US" b="1" dirty="0" smtClean="0"/>
                    <a:t>札幌</a:t>
                  </a:r>
                  <a:endParaRPr kumimoji="1" lang="en-US" altLang="ja-JP" b="1" dirty="0" smtClean="0"/>
                </a:p>
                <a:p>
                  <a:pPr algn="ctr"/>
                  <a:r>
                    <a:rPr kumimoji="1" lang="en-US" altLang="ja-JP" sz="1200" b="1" dirty="0" smtClean="0">
                      <a:latin typeface="游ゴシック" panose="020B0400000000000000" pitchFamily="50" charset="-128"/>
                      <a:ea typeface="游ゴシック" panose="020B0400000000000000" pitchFamily="50" charset="-128"/>
                    </a:rPr>
                    <a:t>(37.1</a:t>
                  </a:r>
                  <a:r>
                    <a:rPr kumimoji="1" lang="ja-JP" altLang="en-US" sz="1200" b="1" dirty="0" smtClean="0">
                      <a:latin typeface="游ゴシック" panose="020B0400000000000000" pitchFamily="50" charset="-128"/>
                      <a:ea typeface="游ゴシック" panose="020B0400000000000000" pitchFamily="50" charset="-128"/>
                    </a:rPr>
                    <a:t>％</a:t>
                  </a:r>
                  <a:r>
                    <a:rPr kumimoji="1" lang="en-US" altLang="ja-JP" sz="1200" b="1" dirty="0" smtClean="0">
                      <a:latin typeface="游ゴシック" panose="020B0400000000000000" pitchFamily="50" charset="-128"/>
                      <a:ea typeface="游ゴシック" panose="020B0400000000000000" pitchFamily="50" charset="-128"/>
                    </a:rPr>
                    <a:t>)</a:t>
                  </a:r>
                  <a:endParaRPr kumimoji="1" lang="ja-JP" altLang="en-US" b="1" dirty="0">
                    <a:latin typeface="游ゴシック" panose="020B0400000000000000" pitchFamily="50" charset="-128"/>
                    <a:ea typeface="游ゴシック" panose="020B0400000000000000" pitchFamily="50" charset="-128"/>
                  </a:endParaRPr>
                </a:p>
              </p:txBody>
            </p:sp>
            <p:cxnSp>
              <p:nvCxnSpPr>
                <p:cNvPr id="65" name="直線矢印コネクタ 64"/>
                <p:cNvCxnSpPr>
                  <a:stCxn id="59" idx="1"/>
                </p:cNvCxnSpPr>
                <p:nvPr/>
              </p:nvCxnSpPr>
              <p:spPr>
                <a:xfrm flipH="1">
                  <a:off x="2164669" y="5675737"/>
                  <a:ext cx="3700607" cy="28692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H="1">
                  <a:off x="1535217" y="4582865"/>
                  <a:ext cx="1682032" cy="109287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stCxn id="62" idx="1"/>
                </p:cNvCxnSpPr>
                <p:nvPr/>
              </p:nvCxnSpPr>
              <p:spPr>
                <a:xfrm flipH="1">
                  <a:off x="4140737" y="3560027"/>
                  <a:ext cx="574959" cy="664387"/>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stCxn id="61" idx="1"/>
                </p:cNvCxnSpPr>
                <p:nvPr/>
              </p:nvCxnSpPr>
              <p:spPr>
                <a:xfrm flipH="1">
                  <a:off x="4269596" y="4380501"/>
                  <a:ext cx="988636" cy="57496"/>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stCxn id="56" idx="1"/>
                </p:cNvCxnSpPr>
                <p:nvPr/>
              </p:nvCxnSpPr>
              <p:spPr>
                <a:xfrm flipH="1">
                  <a:off x="1910867" y="5172371"/>
                  <a:ext cx="978378" cy="57221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flipH="1" flipV="1">
                  <a:off x="2238097" y="6296158"/>
                  <a:ext cx="2146658" cy="17661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a:stCxn id="57" idx="1"/>
                </p:cNvCxnSpPr>
                <p:nvPr/>
              </p:nvCxnSpPr>
              <p:spPr>
                <a:xfrm flipH="1">
                  <a:off x="2277582" y="6060339"/>
                  <a:ext cx="1336848" cy="6535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H="1">
                  <a:off x="2323406" y="5335316"/>
                  <a:ext cx="2193580" cy="42752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a:endCxn id="55" idx="0"/>
                </p:cNvCxnSpPr>
                <p:nvPr/>
              </p:nvCxnSpPr>
              <p:spPr>
                <a:xfrm>
                  <a:off x="3567744" y="3727303"/>
                  <a:ext cx="163133" cy="463587"/>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2277582" y="4586714"/>
                  <a:ext cx="685148" cy="263225"/>
                </a:xfrm>
                <a:prstGeom prst="roundRect">
                  <a:avLst/>
                </a:prstGeom>
                <a:solidFill>
                  <a:schemeClr val="bg1"/>
                </a:solidFill>
                <a:ln>
                  <a:solidFill>
                    <a:schemeClr val="tx1"/>
                  </a:solidFill>
                </a:ln>
              </p:spPr>
              <p:txBody>
                <a:bodyPr wrap="square" rtlCol="0" anchor="ctr">
                  <a:spAutoFit/>
                </a:bodyPr>
                <a:lstStyle/>
                <a:p>
                  <a:pPr algn="ctr"/>
                  <a:r>
                    <a:rPr kumimoji="1" lang="en-US" altLang="ja-JP" sz="1050" dirty="0" smtClean="0">
                      <a:latin typeface="游ゴシック" panose="020B0400000000000000" pitchFamily="50" charset="-128"/>
                      <a:ea typeface="游ゴシック" panose="020B0400000000000000" pitchFamily="50" charset="-128"/>
                    </a:rPr>
                    <a:t>24.5</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p:txBody>
            </p:sp>
            <p:sp>
              <p:nvSpPr>
                <p:cNvPr id="92" name="テキスト ボックス 91"/>
                <p:cNvSpPr txBox="1"/>
                <p:nvPr/>
              </p:nvSpPr>
              <p:spPr>
                <a:xfrm>
                  <a:off x="2070222" y="5233193"/>
                  <a:ext cx="747291" cy="263225"/>
                </a:xfrm>
                <a:prstGeom prst="roundRect">
                  <a:avLst/>
                </a:prstGeom>
                <a:solidFill>
                  <a:schemeClr val="bg1"/>
                </a:solidFill>
                <a:ln>
                  <a:solidFill>
                    <a:schemeClr val="tx1"/>
                  </a:solidFill>
                </a:ln>
              </p:spPr>
              <p:txBody>
                <a:bodyPr wrap="square" rtlCol="0" anchor="ctr">
                  <a:spAutoFit/>
                </a:bodyPr>
                <a:lstStyle/>
                <a:p>
                  <a:pPr algn="ctr"/>
                  <a:r>
                    <a:rPr kumimoji="1" lang="en-US" altLang="ja-JP" sz="1050" dirty="0" smtClean="0">
                      <a:latin typeface="游ゴシック" panose="020B0400000000000000" pitchFamily="50" charset="-128"/>
                      <a:ea typeface="游ゴシック" panose="020B0400000000000000" pitchFamily="50" charset="-128"/>
                    </a:rPr>
                    <a:t>88.2</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p:txBody>
            </p:sp>
            <p:sp>
              <p:nvSpPr>
                <p:cNvPr id="93" name="テキスト ボックス 92"/>
                <p:cNvSpPr txBox="1"/>
                <p:nvPr/>
              </p:nvSpPr>
              <p:spPr>
                <a:xfrm>
                  <a:off x="3307265" y="5431545"/>
                  <a:ext cx="709654" cy="263225"/>
                </a:xfrm>
                <a:prstGeom prst="roundRect">
                  <a:avLst/>
                </a:prstGeom>
                <a:solidFill>
                  <a:schemeClr val="bg1"/>
                </a:solidFill>
                <a:ln>
                  <a:solidFill>
                    <a:schemeClr val="tx1"/>
                  </a:solidFill>
                </a:ln>
              </p:spPr>
              <p:txBody>
                <a:bodyPr wrap="square" rtlCol="0" anchor="ctr">
                  <a:spAutoFit/>
                </a:bodyPr>
                <a:lstStyle/>
                <a:p>
                  <a:pPr algn="ctr"/>
                  <a:r>
                    <a:rPr kumimoji="1" lang="en-US" altLang="ja-JP" sz="1050" dirty="0" smtClean="0">
                      <a:latin typeface="游ゴシック" panose="020B0400000000000000" pitchFamily="50" charset="-128"/>
                      <a:ea typeface="游ゴシック" panose="020B0400000000000000" pitchFamily="50" charset="-128"/>
                    </a:rPr>
                    <a:t>46.8</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p:txBody>
            </p:sp>
            <p:sp>
              <p:nvSpPr>
                <p:cNvPr id="94" name="テキスト ボックス 93"/>
                <p:cNvSpPr txBox="1"/>
                <p:nvPr/>
              </p:nvSpPr>
              <p:spPr>
                <a:xfrm>
                  <a:off x="4955176" y="5604577"/>
                  <a:ext cx="728929" cy="263225"/>
                </a:xfrm>
                <a:prstGeom prst="roundRect">
                  <a:avLst/>
                </a:prstGeom>
                <a:solidFill>
                  <a:schemeClr val="bg1"/>
                </a:solidFill>
                <a:ln>
                  <a:solidFill>
                    <a:schemeClr val="tx1"/>
                  </a:solidFill>
                </a:ln>
              </p:spPr>
              <p:txBody>
                <a:bodyPr wrap="square" rtlCol="0" anchor="ctr">
                  <a:spAutoFit/>
                </a:bodyPr>
                <a:lstStyle/>
                <a:p>
                  <a:pPr algn="ctr"/>
                  <a:r>
                    <a:rPr kumimoji="1" lang="en-US" altLang="ja-JP" sz="1050" dirty="0" smtClean="0">
                      <a:latin typeface="游ゴシック" panose="020B0400000000000000" pitchFamily="50" charset="-128"/>
                      <a:ea typeface="游ゴシック" panose="020B0400000000000000" pitchFamily="50" charset="-128"/>
                    </a:rPr>
                    <a:t>56.7</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p:txBody>
            </p:sp>
            <p:sp>
              <p:nvSpPr>
                <p:cNvPr id="96" name="テキスト ボックス 95"/>
                <p:cNvSpPr txBox="1"/>
                <p:nvPr/>
              </p:nvSpPr>
              <p:spPr>
                <a:xfrm>
                  <a:off x="2708301" y="5975870"/>
                  <a:ext cx="692376" cy="263225"/>
                </a:xfrm>
                <a:prstGeom prst="roundRect">
                  <a:avLst/>
                </a:prstGeom>
                <a:solidFill>
                  <a:schemeClr val="bg1"/>
                </a:solidFill>
                <a:ln>
                  <a:solidFill>
                    <a:schemeClr val="tx1"/>
                  </a:solidFill>
                </a:ln>
              </p:spPr>
              <p:txBody>
                <a:bodyPr wrap="square" rtlCol="0" anchor="ctr">
                  <a:spAutoFit/>
                </a:bodyPr>
                <a:lstStyle/>
                <a:p>
                  <a:pPr algn="ctr"/>
                  <a:r>
                    <a:rPr kumimoji="1" lang="en-US" altLang="ja-JP" sz="1050" dirty="0" smtClean="0">
                      <a:latin typeface="游ゴシック" panose="020B0400000000000000" pitchFamily="50" charset="-128"/>
                      <a:ea typeface="游ゴシック" panose="020B0400000000000000" pitchFamily="50" charset="-128"/>
                    </a:rPr>
                    <a:t>81.7</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p:txBody>
            </p:sp>
            <p:sp>
              <p:nvSpPr>
                <p:cNvPr id="97" name="テキスト ボックス 96"/>
                <p:cNvSpPr txBox="1"/>
                <p:nvPr/>
              </p:nvSpPr>
              <p:spPr>
                <a:xfrm>
                  <a:off x="3290136" y="6407302"/>
                  <a:ext cx="684238" cy="263225"/>
                </a:xfrm>
                <a:prstGeom prst="roundRect">
                  <a:avLst/>
                </a:prstGeom>
                <a:solidFill>
                  <a:schemeClr val="bg1"/>
                </a:solidFill>
                <a:ln>
                  <a:solidFill>
                    <a:schemeClr val="tx1"/>
                  </a:solidFill>
                </a:ln>
              </p:spPr>
              <p:txBody>
                <a:bodyPr wrap="square" rtlCol="0" anchor="ctr">
                  <a:spAutoFit/>
                </a:bodyPr>
                <a:lstStyle/>
                <a:p>
                  <a:pPr algn="ctr"/>
                  <a:r>
                    <a:rPr kumimoji="1" lang="en-US" altLang="ja-JP" sz="1050" dirty="0" smtClean="0">
                      <a:latin typeface="游ゴシック" panose="020B0400000000000000" pitchFamily="50" charset="-128"/>
                      <a:ea typeface="游ゴシック" panose="020B0400000000000000" pitchFamily="50" charset="-128"/>
                    </a:rPr>
                    <a:t>62.2</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p:txBody>
            </p:sp>
            <p:sp>
              <p:nvSpPr>
                <p:cNvPr id="98" name="テキスト ボックス 97"/>
                <p:cNvSpPr txBox="1"/>
                <p:nvPr/>
              </p:nvSpPr>
              <p:spPr>
                <a:xfrm>
                  <a:off x="2882412" y="3872073"/>
                  <a:ext cx="667636" cy="263225"/>
                </a:xfrm>
                <a:prstGeom prst="roundRect">
                  <a:avLst/>
                </a:prstGeom>
                <a:solidFill>
                  <a:schemeClr val="bg1"/>
                </a:solidFill>
                <a:ln>
                  <a:solidFill>
                    <a:schemeClr val="tx1"/>
                  </a:solidFill>
                </a:ln>
              </p:spPr>
              <p:txBody>
                <a:bodyPr wrap="square" rtlCol="0" anchor="ctr">
                  <a:spAutoFit/>
                </a:bodyPr>
                <a:lstStyle/>
                <a:p>
                  <a:pPr algn="ctr"/>
                  <a:r>
                    <a:rPr kumimoji="1" lang="en-US" altLang="ja-JP" sz="1050" dirty="0" smtClean="0">
                      <a:latin typeface="游ゴシック" panose="020B0400000000000000" pitchFamily="50" charset="-128"/>
                      <a:ea typeface="游ゴシック" panose="020B0400000000000000" pitchFamily="50" charset="-128"/>
                    </a:rPr>
                    <a:t>41.9</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p:txBody>
            </p:sp>
            <p:sp>
              <p:nvSpPr>
                <p:cNvPr id="99" name="テキスト ボックス 98"/>
                <p:cNvSpPr txBox="1"/>
                <p:nvPr/>
              </p:nvSpPr>
              <p:spPr>
                <a:xfrm>
                  <a:off x="4612703" y="4102318"/>
                  <a:ext cx="657168" cy="263225"/>
                </a:xfrm>
                <a:prstGeom prst="roundRect">
                  <a:avLst/>
                </a:prstGeom>
                <a:solidFill>
                  <a:schemeClr val="bg1"/>
                </a:solidFill>
                <a:ln>
                  <a:solidFill>
                    <a:schemeClr val="tx1"/>
                  </a:solidFill>
                </a:ln>
              </p:spPr>
              <p:txBody>
                <a:bodyPr wrap="square" rtlCol="0" anchor="ctr">
                  <a:spAutoFit/>
                </a:bodyPr>
                <a:lstStyle/>
                <a:p>
                  <a:pPr algn="ctr"/>
                  <a:r>
                    <a:rPr kumimoji="1" lang="en-US" altLang="ja-JP" sz="1050" dirty="0" smtClean="0">
                      <a:latin typeface="游ゴシック" panose="020B0400000000000000" pitchFamily="50" charset="-128"/>
                      <a:ea typeface="游ゴシック" panose="020B0400000000000000" pitchFamily="50" charset="-128"/>
                    </a:rPr>
                    <a:t>50.6</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p:txBody>
            </p:sp>
            <p:sp>
              <p:nvSpPr>
                <p:cNvPr id="100" name="テキスト ボックス 99"/>
                <p:cNvSpPr txBox="1"/>
                <p:nvPr/>
              </p:nvSpPr>
              <p:spPr>
                <a:xfrm>
                  <a:off x="4001663" y="3603706"/>
                  <a:ext cx="671614" cy="263225"/>
                </a:xfrm>
                <a:prstGeom prst="roundRect">
                  <a:avLst/>
                </a:prstGeom>
                <a:solidFill>
                  <a:schemeClr val="bg1"/>
                </a:solidFill>
                <a:ln>
                  <a:solidFill>
                    <a:schemeClr val="tx1"/>
                  </a:solidFill>
                </a:ln>
              </p:spPr>
              <p:txBody>
                <a:bodyPr wrap="square" rtlCol="0" anchor="ctr">
                  <a:spAutoFit/>
                </a:bodyPr>
                <a:lstStyle/>
                <a:p>
                  <a:pPr algn="ctr"/>
                  <a:r>
                    <a:rPr kumimoji="1" lang="en-US" altLang="ja-JP" sz="1050" dirty="0" smtClean="0">
                      <a:latin typeface="游ゴシック" panose="020B0400000000000000" pitchFamily="50" charset="-128"/>
                      <a:ea typeface="游ゴシック" panose="020B0400000000000000" pitchFamily="50" charset="-128"/>
                    </a:rPr>
                    <a:t>32.1</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p:txBody>
            </p:sp>
            <p:sp>
              <p:nvSpPr>
                <p:cNvPr id="73" name="テキスト ボックス 72"/>
                <p:cNvSpPr txBox="1"/>
                <p:nvPr/>
              </p:nvSpPr>
              <p:spPr>
                <a:xfrm>
                  <a:off x="4376371" y="4774755"/>
                  <a:ext cx="728929" cy="263225"/>
                </a:xfrm>
                <a:prstGeom prst="roundRect">
                  <a:avLst/>
                </a:prstGeom>
                <a:solidFill>
                  <a:schemeClr val="bg1"/>
                </a:solidFill>
                <a:ln>
                  <a:solidFill>
                    <a:schemeClr val="tx1"/>
                  </a:solidFill>
                </a:ln>
              </p:spPr>
              <p:txBody>
                <a:bodyPr wrap="square" rtlCol="0" anchor="ctr">
                  <a:spAutoFit/>
                </a:bodyPr>
                <a:lstStyle/>
                <a:p>
                  <a:pPr algn="ctr"/>
                  <a:r>
                    <a:rPr kumimoji="1" lang="en-US" altLang="ja-JP" sz="1050" dirty="0" smtClean="0">
                      <a:latin typeface="游ゴシック" panose="020B0400000000000000" pitchFamily="50" charset="-128"/>
                      <a:ea typeface="游ゴシック" panose="020B0400000000000000" pitchFamily="50" charset="-128"/>
                    </a:rPr>
                    <a:t>37.3</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p:txBody>
            </p:sp>
          </p:grpSp>
        </p:grpSp>
        <p:sp>
          <p:nvSpPr>
            <p:cNvPr id="57" name="テキスト ボックス 56"/>
            <p:cNvSpPr txBox="1"/>
            <p:nvPr/>
          </p:nvSpPr>
          <p:spPr>
            <a:xfrm>
              <a:off x="3430740" y="5915022"/>
              <a:ext cx="980168" cy="385790"/>
            </a:xfrm>
            <a:prstGeom prst="rect">
              <a:avLst/>
            </a:prstGeom>
            <a:solidFill>
              <a:schemeClr val="bg1"/>
            </a:solidFill>
            <a:ln w="19050">
              <a:solidFill>
                <a:schemeClr val="tx1"/>
              </a:solidFill>
            </a:ln>
          </p:spPr>
          <p:txBody>
            <a:bodyPr wrap="square" rtlCol="0" anchor="ctr">
              <a:spAutoFit/>
            </a:bodyPr>
            <a:lstStyle/>
            <a:p>
              <a:pPr algn="ctr"/>
              <a:r>
                <a:rPr lang="ja-JP" altLang="en-US" sz="1015" b="1" dirty="0" smtClean="0">
                  <a:latin typeface="メイリオ" panose="020B0604030504040204" pitchFamily="50" charset="-128"/>
                  <a:ea typeface="メイリオ" panose="020B0604030504040204" pitchFamily="50" charset="-128"/>
                </a:rPr>
                <a:t>長沼町</a:t>
              </a:r>
              <a:endParaRPr lang="en-US" altLang="ja-JP" sz="1015" b="1" dirty="0" smtClean="0">
                <a:latin typeface="メイリオ" panose="020B0604030504040204" pitchFamily="50" charset="-128"/>
                <a:ea typeface="メイリオ" panose="020B0604030504040204" pitchFamily="50" charset="-128"/>
              </a:endParaRPr>
            </a:p>
            <a:p>
              <a:pPr algn="ctr"/>
              <a:r>
                <a:rPr lang="en-US" altLang="ja-JP" sz="1015" b="1" dirty="0" smtClean="0">
                  <a:latin typeface="メイリオ" panose="020B0604030504040204" pitchFamily="50" charset="-128"/>
                  <a:ea typeface="メイリオ" panose="020B0604030504040204" pitchFamily="50" charset="-128"/>
                </a:rPr>
                <a:t>(6.0</a:t>
              </a:r>
              <a:r>
                <a:rPr lang="ja-JP" altLang="en-US" sz="1015" b="1" dirty="0" smtClean="0">
                  <a:latin typeface="メイリオ" panose="020B0604030504040204" pitchFamily="50" charset="-128"/>
                  <a:ea typeface="メイリオ" panose="020B0604030504040204" pitchFamily="50" charset="-128"/>
                </a:rPr>
                <a:t>％</a:t>
              </a:r>
              <a:r>
                <a:rPr lang="en-US" altLang="ja-JP" sz="1015" b="1" dirty="0" smtClean="0">
                  <a:latin typeface="メイリオ" panose="020B0604030504040204" pitchFamily="50" charset="-128"/>
                  <a:ea typeface="メイリオ" panose="020B0604030504040204" pitchFamily="50" charset="-128"/>
                </a:rPr>
                <a:t>)</a:t>
              </a:r>
              <a:endParaRPr lang="ja-JP" altLang="en-US" sz="1015" b="1" dirty="0">
                <a:latin typeface="メイリオ" panose="020B0604030504040204" pitchFamily="50" charset="-128"/>
                <a:ea typeface="メイリオ" panose="020B0604030504040204" pitchFamily="50" charset="-128"/>
              </a:endParaRPr>
            </a:p>
          </p:txBody>
        </p:sp>
      </p:grpSp>
      <p:sp>
        <p:nvSpPr>
          <p:cNvPr id="52" name="テキスト ボックス 51"/>
          <p:cNvSpPr txBox="1"/>
          <p:nvPr/>
        </p:nvSpPr>
        <p:spPr>
          <a:xfrm>
            <a:off x="0" y="756615"/>
            <a:ext cx="9906000" cy="6101386"/>
          </a:xfrm>
          <a:prstGeom prst="rect">
            <a:avLst/>
          </a:prstGeom>
          <a:noFill/>
          <a:ln w="19050">
            <a:solidFill>
              <a:schemeClr val="accent5">
                <a:lumMod val="50000"/>
              </a:schemeClr>
            </a:solidFill>
          </a:ln>
        </p:spPr>
        <p:txBody>
          <a:bodyPr wrap="square" rtlCol="0">
            <a:spAutoFit/>
          </a:bodyPr>
          <a:lstStyle/>
          <a:p>
            <a:r>
              <a:rPr kumimoji="1" lang="ja-JP" altLang="en-US" sz="1400" b="1" dirty="0" smtClean="0">
                <a:latin typeface="+mn-ea"/>
              </a:rPr>
              <a:t>＜受療動向（令和４年度データ）＞</a:t>
            </a:r>
            <a:endParaRPr kumimoji="1" lang="en-US" altLang="ja-JP" sz="1400" b="1" dirty="0" smtClean="0">
              <a:latin typeface="+mn-ea"/>
            </a:endParaRPr>
          </a:p>
          <a:p>
            <a:r>
              <a:rPr kumimoji="1" lang="ja-JP" altLang="en-US" sz="1200" b="1" dirty="0" smtClean="0">
                <a:latin typeface="+mn-ea"/>
              </a:rPr>
              <a:t>▶入院・外来の圏域内での自給率の状況　（入院：</a:t>
            </a:r>
            <a:r>
              <a:rPr kumimoji="1" lang="en-US" altLang="ja-JP" sz="1200" b="1" dirty="0" smtClean="0">
                <a:latin typeface="+mn-ea"/>
              </a:rPr>
              <a:t>58</a:t>
            </a:r>
            <a:r>
              <a:rPr kumimoji="1" lang="ja-JP" altLang="en-US" sz="1200" b="1" dirty="0" smtClean="0">
                <a:latin typeface="+mn-ea"/>
              </a:rPr>
              <a:t>％、外来：</a:t>
            </a:r>
            <a:r>
              <a:rPr kumimoji="1" lang="en-US" altLang="ja-JP" sz="1200" b="1" dirty="0" smtClean="0">
                <a:latin typeface="+mn-ea"/>
              </a:rPr>
              <a:t>85</a:t>
            </a:r>
            <a:r>
              <a:rPr kumimoji="1" lang="ja-JP" altLang="en-US" sz="1200" b="1" dirty="0" smtClean="0">
                <a:latin typeface="+mn-ea"/>
              </a:rPr>
              <a:t>％）</a:t>
            </a:r>
            <a:endParaRPr kumimoji="1" lang="en-US" altLang="ja-JP" sz="1200" b="1" dirty="0" smtClean="0">
              <a:latin typeface="+mn-ea"/>
            </a:endParaRPr>
          </a:p>
          <a:p>
            <a:endParaRPr kumimoji="1" lang="en-US" altLang="ja-JP" sz="1200" dirty="0" smtClean="0">
              <a:latin typeface="+mn-ea"/>
            </a:endParaRPr>
          </a:p>
          <a:p>
            <a:r>
              <a:rPr kumimoji="1" lang="ja-JP" altLang="en-US" sz="1200" b="1" u="sng" dirty="0" smtClean="0">
                <a:latin typeface="+mn-ea"/>
              </a:rPr>
              <a:t>（入院）</a:t>
            </a:r>
            <a:endParaRPr kumimoji="1" lang="en-US" altLang="ja-JP" sz="1200" b="1" u="sng" dirty="0" smtClean="0">
              <a:latin typeface="+mn-ea"/>
            </a:endParaRPr>
          </a:p>
          <a:p>
            <a:r>
              <a:rPr kumimoji="1" lang="ja-JP" altLang="en-US" sz="1200" dirty="0" smtClean="0">
                <a:latin typeface="+mn-ea"/>
              </a:rPr>
              <a:t>・近接する札幌圏域への流出が多く、本圏域での受診者の</a:t>
            </a:r>
            <a:r>
              <a:rPr kumimoji="1" lang="en-US" altLang="ja-JP" sz="1200" dirty="0" smtClean="0">
                <a:latin typeface="+mn-ea"/>
              </a:rPr>
              <a:t>37</a:t>
            </a:r>
            <a:r>
              <a:rPr kumimoji="1" lang="ja-JP" altLang="en-US" sz="1200" dirty="0" smtClean="0">
                <a:latin typeface="+mn-ea"/>
              </a:rPr>
              <a:t>％を占めている。</a:t>
            </a:r>
            <a:endParaRPr kumimoji="1" lang="en-US" altLang="ja-JP" sz="1200" dirty="0" smtClean="0">
              <a:latin typeface="+mn-ea"/>
            </a:endParaRPr>
          </a:p>
          <a:p>
            <a:r>
              <a:rPr kumimoji="1" lang="ja-JP" altLang="en-US" sz="1200" dirty="0" smtClean="0">
                <a:latin typeface="+mn-ea"/>
              </a:rPr>
              <a:t> 南空知圏域から札幌圏域への流出が多い疾患は、</a:t>
            </a:r>
            <a:endParaRPr kumimoji="1" lang="en-US" altLang="ja-JP" sz="1200" dirty="0" smtClean="0">
              <a:latin typeface="+mn-ea"/>
            </a:endParaRPr>
          </a:p>
          <a:p>
            <a:r>
              <a:rPr kumimoji="1" lang="ja-JP" altLang="en-US" sz="1200" dirty="0" smtClean="0">
                <a:latin typeface="+mn-ea"/>
              </a:rPr>
              <a:t>　</a:t>
            </a:r>
            <a:r>
              <a:rPr lang="ja-JP" altLang="en-US" sz="1200" dirty="0">
                <a:latin typeface="+mn-ea"/>
              </a:rPr>
              <a:t>①脳血管</a:t>
            </a:r>
            <a:r>
              <a:rPr lang="ja-JP" altLang="en-US" sz="1200" dirty="0" smtClean="0">
                <a:latin typeface="+mn-ea"/>
              </a:rPr>
              <a:t>障害</a:t>
            </a:r>
            <a:r>
              <a:rPr kumimoji="1" lang="ja-JP" altLang="en-US" sz="1200" dirty="0" smtClean="0">
                <a:latin typeface="+mn-ea"/>
              </a:rPr>
              <a:t>（</a:t>
            </a:r>
            <a:r>
              <a:rPr kumimoji="1" lang="en-US" altLang="ja-JP" sz="1200" dirty="0" smtClean="0">
                <a:latin typeface="+mn-ea"/>
              </a:rPr>
              <a:t>50.7</a:t>
            </a:r>
            <a:r>
              <a:rPr kumimoji="1" lang="ja-JP" altLang="en-US" sz="1200" dirty="0" smtClean="0">
                <a:latin typeface="+mn-ea"/>
              </a:rPr>
              <a:t>％）　②骨折（</a:t>
            </a:r>
            <a:r>
              <a:rPr kumimoji="1" lang="en-US" altLang="ja-JP" sz="1200" dirty="0" smtClean="0">
                <a:latin typeface="+mn-ea"/>
              </a:rPr>
              <a:t>47.8</a:t>
            </a:r>
            <a:r>
              <a:rPr kumimoji="1" lang="ja-JP" altLang="en-US" sz="1200" dirty="0" smtClean="0">
                <a:latin typeface="+mn-ea"/>
              </a:rPr>
              <a:t>％）　③精神疾患（</a:t>
            </a:r>
            <a:r>
              <a:rPr kumimoji="1" lang="en-US" altLang="ja-JP" sz="1200" dirty="0" smtClean="0">
                <a:latin typeface="+mn-ea"/>
              </a:rPr>
              <a:t>24.8</a:t>
            </a:r>
            <a:r>
              <a:rPr kumimoji="1" lang="ja-JP" altLang="en-US" sz="1200" dirty="0" smtClean="0">
                <a:latin typeface="+mn-ea"/>
              </a:rPr>
              <a:t>％）</a:t>
            </a:r>
            <a:endParaRPr kumimoji="1" lang="en-US" altLang="ja-JP" sz="1200" dirty="0" smtClean="0">
              <a:latin typeface="+mn-ea"/>
            </a:endParaRPr>
          </a:p>
          <a:p>
            <a:r>
              <a:rPr kumimoji="1" lang="ja-JP" altLang="en-US" sz="1200" dirty="0" smtClean="0">
                <a:latin typeface="+mn-ea"/>
              </a:rPr>
              <a:t>　④糖尿病（</a:t>
            </a:r>
            <a:r>
              <a:rPr kumimoji="1" lang="en-US" altLang="ja-JP" sz="1200" dirty="0" smtClean="0">
                <a:latin typeface="+mn-ea"/>
              </a:rPr>
              <a:t>23.6</a:t>
            </a:r>
            <a:r>
              <a:rPr kumimoji="1" lang="ja-JP" altLang="en-US" sz="1200" dirty="0" smtClean="0">
                <a:latin typeface="+mn-ea"/>
              </a:rPr>
              <a:t>％）　⑤がん（</a:t>
            </a:r>
            <a:r>
              <a:rPr kumimoji="1" lang="en-US" altLang="ja-JP" sz="1200" dirty="0" smtClean="0">
                <a:latin typeface="+mn-ea"/>
              </a:rPr>
              <a:t>23.4</a:t>
            </a:r>
            <a:r>
              <a:rPr kumimoji="1" lang="ja-JP" altLang="en-US" sz="1200" dirty="0" smtClean="0">
                <a:latin typeface="+mn-ea"/>
              </a:rPr>
              <a:t>％）の順となっている。</a:t>
            </a:r>
            <a:endParaRPr kumimoji="1" lang="en-US" altLang="ja-JP" sz="1200" dirty="0" smtClean="0">
              <a:latin typeface="+mn-ea"/>
            </a:endParaRPr>
          </a:p>
          <a:p>
            <a:r>
              <a:rPr kumimoji="1" lang="ja-JP" altLang="en-US" sz="1200" dirty="0" smtClean="0">
                <a:latin typeface="+mn-ea"/>
              </a:rPr>
              <a:t>　心疾患については、南空知圏域から札幌圏域への流出はこれら</a:t>
            </a:r>
            <a:endParaRPr kumimoji="1" lang="en-US" altLang="ja-JP" sz="1200" dirty="0" smtClean="0">
              <a:latin typeface="+mn-ea"/>
            </a:endParaRPr>
          </a:p>
          <a:p>
            <a:r>
              <a:rPr kumimoji="1" lang="ja-JP" altLang="en-US" sz="1200" dirty="0" smtClean="0">
                <a:latin typeface="+mn-ea"/>
              </a:rPr>
              <a:t>　に比べると低い</a:t>
            </a:r>
            <a:r>
              <a:rPr kumimoji="1" lang="ja-JP" altLang="en-US" sz="1200" dirty="0">
                <a:latin typeface="+mn-ea"/>
              </a:rPr>
              <a:t>状況</a:t>
            </a:r>
            <a:r>
              <a:rPr kumimoji="1" lang="ja-JP" altLang="en-US" sz="1200" dirty="0" smtClean="0">
                <a:latin typeface="+mn-ea"/>
              </a:rPr>
              <a:t>（</a:t>
            </a:r>
            <a:r>
              <a:rPr kumimoji="1" lang="en-US" altLang="ja-JP" sz="1200" dirty="0" smtClean="0">
                <a:latin typeface="+mn-ea"/>
              </a:rPr>
              <a:t>15.3</a:t>
            </a:r>
            <a:r>
              <a:rPr kumimoji="1" lang="ja-JP" altLang="en-US" sz="1200" dirty="0" smtClean="0">
                <a:latin typeface="+mn-ea"/>
              </a:rPr>
              <a:t>％）</a:t>
            </a:r>
            <a:endParaRPr kumimoji="1" lang="en-US" altLang="ja-JP" sz="1200" dirty="0" smtClean="0">
              <a:latin typeface="+mn-ea"/>
            </a:endParaRPr>
          </a:p>
          <a:p>
            <a:endParaRPr kumimoji="1" lang="en-US" altLang="ja-JP" sz="1200" dirty="0" smtClean="0">
              <a:latin typeface="+mn-ea"/>
            </a:endParaRPr>
          </a:p>
          <a:p>
            <a:r>
              <a:rPr kumimoji="1" lang="ja-JP" altLang="en-US" sz="1200" b="1" u="sng" dirty="0" smtClean="0">
                <a:latin typeface="+mn-ea"/>
              </a:rPr>
              <a:t>（外来）</a:t>
            </a:r>
            <a:endParaRPr kumimoji="1" lang="en-US" altLang="ja-JP" sz="1200" b="1" u="sng" dirty="0">
              <a:latin typeface="+mn-ea"/>
            </a:endParaRPr>
          </a:p>
          <a:p>
            <a:r>
              <a:rPr kumimoji="1" lang="ja-JP" altLang="en-US" sz="1200" dirty="0" smtClean="0">
                <a:latin typeface="+mn-ea"/>
              </a:rPr>
              <a:t>・近接する札幌圏域への流出は、本圏域での受診者の</a:t>
            </a:r>
            <a:r>
              <a:rPr kumimoji="1" lang="en-US" altLang="ja-JP" sz="1200" dirty="0" smtClean="0">
                <a:latin typeface="+mn-ea"/>
              </a:rPr>
              <a:t>13</a:t>
            </a:r>
            <a:r>
              <a:rPr kumimoji="1" lang="ja-JP" altLang="en-US" sz="1200" dirty="0" smtClean="0">
                <a:latin typeface="+mn-ea"/>
              </a:rPr>
              <a:t>％程度を占めている。</a:t>
            </a:r>
            <a:endParaRPr kumimoji="1" lang="en-US" altLang="ja-JP" sz="1200" dirty="0" smtClean="0">
              <a:latin typeface="+mn-ea"/>
            </a:endParaRPr>
          </a:p>
          <a:p>
            <a:r>
              <a:rPr kumimoji="1" lang="ja-JP" altLang="en-US" sz="1200" dirty="0" smtClean="0">
                <a:latin typeface="+mn-ea"/>
              </a:rPr>
              <a:t> 南空知圏域から札幌圏域への流出が多い疾患は、</a:t>
            </a:r>
            <a:endParaRPr kumimoji="1" lang="en-US" altLang="ja-JP" sz="1200" dirty="0" smtClean="0">
              <a:latin typeface="+mn-ea"/>
            </a:endParaRPr>
          </a:p>
          <a:p>
            <a:r>
              <a:rPr kumimoji="1" lang="ja-JP" altLang="en-US" sz="1200" dirty="0" smtClean="0">
                <a:latin typeface="+mn-ea"/>
              </a:rPr>
              <a:t>　①</a:t>
            </a:r>
            <a:r>
              <a:rPr lang="ja-JP" altLang="en-US" sz="1200" dirty="0">
                <a:latin typeface="+mn-ea"/>
              </a:rPr>
              <a:t>脳血管</a:t>
            </a:r>
            <a:r>
              <a:rPr lang="ja-JP" altLang="en-US" sz="1200" dirty="0" smtClean="0">
                <a:latin typeface="+mn-ea"/>
              </a:rPr>
              <a:t>障害</a:t>
            </a:r>
            <a:r>
              <a:rPr kumimoji="1" lang="ja-JP" altLang="en-US" sz="1200" dirty="0" smtClean="0">
                <a:latin typeface="+mn-ea"/>
              </a:rPr>
              <a:t>（</a:t>
            </a:r>
            <a:r>
              <a:rPr kumimoji="1" lang="en-US" altLang="ja-JP" sz="1200" dirty="0" smtClean="0">
                <a:latin typeface="+mn-ea"/>
              </a:rPr>
              <a:t>43.6</a:t>
            </a:r>
            <a:r>
              <a:rPr kumimoji="1" lang="ja-JP" altLang="en-US" sz="1200" dirty="0" smtClean="0">
                <a:latin typeface="+mn-ea"/>
              </a:rPr>
              <a:t>％）　②骨折（</a:t>
            </a:r>
            <a:r>
              <a:rPr kumimoji="1" lang="en-US" altLang="ja-JP" sz="1200" dirty="0" smtClean="0">
                <a:latin typeface="+mn-ea"/>
              </a:rPr>
              <a:t>19.1</a:t>
            </a:r>
            <a:r>
              <a:rPr kumimoji="1" lang="ja-JP" altLang="en-US" sz="1200" dirty="0" smtClean="0">
                <a:latin typeface="+mn-ea"/>
              </a:rPr>
              <a:t>％</a:t>
            </a:r>
            <a:r>
              <a:rPr kumimoji="1" lang="ja-JP" altLang="en-US" sz="1200" dirty="0">
                <a:latin typeface="+mn-ea"/>
              </a:rPr>
              <a:t>）　 </a:t>
            </a:r>
            <a:r>
              <a:rPr kumimoji="1" lang="ja-JP" altLang="en-US" sz="1200" dirty="0" smtClean="0">
                <a:latin typeface="+mn-ea"/>
              </a:rPr>
              <a:t>③精神</a:t>
            </a:r>
            <a:r>
              <a:rPr kumimoji="1" lang="ja-JP" altLang="en-US" sz="1200" dirty="0">
                <a:latin typeface="+mn-ea"/>
              </a:rPr>
              <a:t>疾患</a:t>
            </a:r>
            <a:r>
              <a:rPr kumimoji="1" lang="ja-JP" altLang="en-US" sz="1200" dirty="0" smtClean="0">
                <a:latin typeface="+mn-ea"/>
              </a:rPr>
              <a:t>（</a:t>
            </a:r>
            <a:r>
              <a:rPr kumimoji="1" lang="en-US" altLang="ja-JP" sz="1200" dirty="0" smtClean="0">
                <a:latin typeface="+mn-ea"/>
              </a:rPr>
              <a:t>17.7</a:t>
            </a:r>
            <a:r>
              <a:rPr kumimoji="1" lang="ja-JP" altLang="en-US" sz="1200" dirty="0" smtClean="0">
                <a:latin typeface="+mn-ea"/>
              </a:rPr>
              <a:t>％）</a:t>
            </a:r>
            <a:endParaRPr kumimoji="1" lang="en-US" altLang="ja-JP" sz="1200" dirty="0" smtClean="0">
              <a:latin typeface="+mn-ea"/>
            </a:endParaRPr>
          </a:p>
          <a:p>
            <a:r>
              <a:rPr kumimoji="1" lang="ja-JP" altLang="en-US" sz="1200" dirty="0" smtClean="0">
                <a:latin typeface="+mn-ea"/>
              </a:rPr>
              <a:t>　の順となっている。</a:t>
            </a:r>
            <a:endParaRPr kumimoji="1" lang="en-US" altLang="ja-JP" sz="1200" dirty="0" smtClean="0">
              <a:latin typeface="+mn-ea"/>
            </a:endParaRPr>
          </a:p>
          <a:p>
            <a:endParaRPr kumimoji="1" lang="en-US" altLang="ja-JP" sz="1200" b="1" dirty="0" smtClean="0">
              <a:latin typeface="+mn-ea"/>
            </a:endParaRPr>
          </a:p>
          <a:p>
            <a:r>
              <a:rPr kumimoji="1" lang="ja-JP" altLang="en-US" sz="1200" b="1" u="sng" dirty="0" smtClean="0">
                <a:latin typeface="+mn-ea"/>
              </a:rPr>
              <a:t>（現状と課題）</a:t>
            </a:r>
            <a:endParaRPr kumimoji="1" lang="en-US" altLang="ja-JP" sz="1200" b="1" u="sng" dirty="0">
              <a:latin typeface="+mn-ea"/>
            </a:endParaRPr>
          </a:p>
          <a:p>
            <a:r>
              <a:rPr kumimoji="1" lang="ja-JP" altLang="en-US" sz="1200" dirty="0" smtClean="0">
                <a:latin typeface="+mn-ea"/>
              </a:rPr>
              <a:t>▶管内には、公立病院（７か所）、公的医療機関等（３か所）。</a:t>
            </a:r>
            <a:endParaRPr kumimoji="1" lang="en-US" altLang="ja-JP" sz="1200" dirty="0" smtClean="0">
              <a:latin typeface="+mn-ea"/>
            </a:endParaRPr>
          </a:p>
          <a:p>
            <a:r>
              <a:rPr kumimoji="1" lang="ja-JP" altLang="en-US" sz="1200" dirty="0" smtClean="0">
                <a:latin typeface="+mn-ea"/>
              </a:rPr>
              <a:t>▶１次医療を担っている公立・公的医療機関では、建物の老朽化</a:t>
            </a:r>
            <a:endParaRPr kumimoji="1" lang="en-US" altLang="ja-JP" sz="1200" dirty="0" smtClean="0">
              <a:latin typeface="+mn-ea"/>
            </a:endParaRPr>
          </a:p>
          <a:p>
            <a:r>
              <a:rPr kumimoji="1" lang="ja-JP" altLang="en-US" sz="1200" dirty="0" smtClean="0">
                <a:latin typeface="+mn-ea"/>
              </a:rPr>
              <a:t>により建替、病床の削減及び転換を伴う検討がされている。</a:t>
            </a:r>
            <a:endParaRPr kumimoji="1" lang="en-US" altLang="ja-JP" sz="1200" dirty="0" smtClean="0">
              <a:latin typeface="+mn-ea"/>
            </a:endParaRPr>
          </a:p>
          <a:p>
            <a:r>
              <a:rPr kumimoji="1" lang="ja-JP" altLang="en-US" sz="1200" dirty="0" smtClean="0">
                <a:latin typeface="+mn-ea"/>
              </a:rPr>
              <a:t>▶岩見沢市立総合病院と北海道中央労災病院の再編統合では、</a:t>
            </a:r>
            <a:endParaRPr kumimoji="1" lang="en-US" altLang="ja-JP" sz="1200" dirty="0" smtClean="0">
              <a:latin typeface="+mn-ea"/>
            </a:endParaRPr>
          </a:p>
          <a:p>
            <a:r>
              <a:rPr kumimoji="1" lang="ja-JP" altLang="en-US" sz="1200" dirty="0" smtClean="0">
                <a:latin typeface="+mn-ea"/>
              </a:rPr>
              <a:t>令和</a:t>
            </a:r>
            <a:r>
              <a:rPr kumimoji="1" lang="en-US" altLang="ja-JP" sz="1200" dirty="0" smtClean="0">
                <a:latin typeface="+mn-ea"/>
              </a:rPr>
              <a:t>10</a:t>
            </a:r>
            <a:r>
              <a:rPr kumimoji="1" lang="ja-JP" altLang="en-US" sz="1200" dirty="0" smtClean="0">
                <a:latin typeface="+mn-ea"/>
              </a:rPr>
              <a:t>年春開院を目指し、順次、取組が進められている。</a:t>
            </a:r>
            <a:endParaRPr kumimoji="1" lang="en-US" altLang="ja-JP" sz="1200" dirty="0" smtClean="0">
              <a:latin typeface="+mn-ea"/>
            </a:endParaRPr>
          </a:p>
          <a:p>
            <a:r>
              <a:rPr kumimoji="1" lang="ja-JP" altLang="en-US" sz="1200" b="1" dirty="0" smtClean="0">
                <a:latin typeface="+mn-ea"/>
              </a:rPr>
              <a:t>▶</a:t>
            </a:r>
            <a:r>
              <a:rPr kumimoji="1" lang="ja-JP" altLang="en-US" sz="1200" dirty="0" smtClean="0">
                <a:latin typeface="+mn-ea"/>
              </a:rPr>
              <a:t>急性期医療を受けた後の受け皿となる回復期病床が不足。</a:t>
            </a:r>
            <a:endParaRPr kumimoji="1" lang="en-US" altLang="ja-JP" sz="1200" dirty="0" smtClean="0">
              <a:latin typeface="+mn-ea"/>
            </a:endParaRPr>
          </a:p>
          <a:p>
            <a:r>
              <a:rPr kumimoji="1" lang="ja-JP" altLang="en-US" sz="1200" dirty="0" smtClean="0">
                <a:latin typeface="+mn-ea"/>
              </a:rPr>
              <a:t>▶回復期病床の確保に向けた病床機能転換の取組が必要。</a:t>
            </a:r>
            <a:endParaRPr kumimoji="1" lang="en-US" altLang="ja-JP" sz="1200" dirty="0" smtClean="0">
              <a:latin typeface="+mn-ea"/>
            </a:endParaRPr>
          </a:p>
          <a:p>
            <a:endParaRPr kumimoji="1" lang="en-US" altLang="ja-JP" sz="1200" b="1" dirty="0" smtClean="0">
              <a:latin typeface="+mn-ea"/>
            </a:endParaRPr>
          </a:p>
          <a:p>
            <a:endParaRPr kumimoji="1" lang="en-US" altLang="ja-JP" sz="1200" b="1" dirty="0" smtClean="0">
              <a:latin typeface="+mn-ea"/>
            </a:endParaRPr>
          </a:p>
          <a:p>
            <a:r>
              <a:rPr kumimoji="1" lang="ja-JP" altLang="en-US" sz="1200" b="1" dirty="0" smtClean="0">
                <a:latin typeface="+mn-ea"/>
              </a:rPr>
              <a:t>＜今後について＞</a:t>
            </a:r>
            <a:endParaRPr kumimoji="1" lang="en-US" altLang="ja-JP" sz="1200" b="1" dirty="0" smtClean="0">
              <a:latin typeface="+mn-ea"/>
            </a:endParaRPr>
          </a:p>
          <a:p>
            <a:r>
              <a:rPr kumimoji="1" lang="ja-JP" altLang="en-US" sz="1200" b="1" dirty="0" smtClean="0">
                <a:latin typeface="+mn-ea"/>
              </a:rPr>
              <a:t>　</a:t>
            </a:r>
            <a:r>
              <a:rPr kumimoji="1" lang="ja-JP" altLang="en-US" sz="1200" dirty="0" smtClean="0">
                <a:latin typeface="+mn-ea"/>
              </a:rPr>
              <a:t>南空知圏域においては、高齢化の進行、人口減少に伴う患者数の減少傾向、</a:t>
            </a:r>
            <a:endParaRPr kumimoji="1" lang="en-US" altLang="ja-JP" sz="1200" dirty="0" smtClean="0">
              <a:latin typeface="+mn-ea"/>
            </a:endParaRPr>
          </a:p>
          <a:p>
            <a:r>
              <a:rPr kumimoji="1" lang="ja-JP" altLang="en-US" sz="1200" dirty="0" smtClean="0">
                <a:latin typeface="+mn-ea"/>
              </a:rPr>
              <a:t>医師を始めとする医療従事者の確保状況等を踏まえ、各医療機関が将来に向けた</a:t>
            </a:r>
            <a:endParaRPr kumimoji="1" lang="en-US" altLang="ja-JP" sz="1200" dirty="0" smtClean="0">
              <a:latin typeface="+mn-ea"/>
            </a:endParaRPr>
          </a:p>
          <a:p>
            <a:r>
              <a:rPr kumimoji="1" lang="ja-JP" altLang="en-US" sz="1200" dirty="0" smtClean="0">
                <a:latin typeface="+mn-ea"/>
              </a:rPr>
              <a:t>医療機能、役割分担、連携方策を検討しながら本圏域において目指していく方向性</a:t>
            </a:r>
            <a:endParaRPr kumimoji="1" lang="en-US" altLang="ja-JP" sz="1200" dirty="0" smtClean="0">
              <a:latin typeface="+mn-ea"/>
            </a:endParaRPr>
          </a:p>
          <a:p>
            <a:r>
              <a:rPr kumimoji="1" lang="ja-JP" altLang="en-US" sz="1200" dirty="0" smtClean="0">
                <a:latin typeface="+mn-ea"/>
              </a:rPr>
              <a:t>について共通認識を図りつつ、「地域推進方針」の見直しに合わせて対応・検討を進めていきたい。</a:t>
            </a:r>
            <a:endParaRPr kumimoji="1" lang="ja-JP" altLang="en-US" sz="1200" dirty="0">
              <a:latin typeface="+mn-ea"/>
            </a:endParaRPr>
          </a:p>
        </p:txBody>
      </p:sp>
      <p:sp>
        <p:nvSpPr>
          <p:cNvPr id="69" name="テキスト ボックス 68"/>
          <p:cNvSpPr txBox="1"/>
          <p:nvPr/>
        </p:nvSpPr>
        <p:spPr>
          <a:xfrm>
            <a:off x="8929738" y="1220968"/>
            <a:ext cx="909706" cy="476726"/>
          </a:xfrm>
          <a:prstGeom prst="roundRect">
            <a:avLst/>
          </a:prstGeom>
          <a:solidFill>
            <a:schemeClr val="bg2">
              <a:lumMod val="75000"/>
            </a:schemeClr>
          </a:solidFill>
          <a:ln>
            <a:solidFill>
              <a:schemeClr val="tx1"/>
            </a:solidFill>
          </a:ln>
        </p:spPr>
        <p:txBody>
          <a:bodyPr wrap="square" rtlCol="0">
            <a:spAutoFit/>
          </a:bodyPr>
          <a:lstStyle/>
          <a:p>
            <a:pPr algn="ctr"/>
            <a:r>
              <a:rPr kumimoji="1" lang="ja-JP" altLang="en-US" sz="1100" b="1" dirty="0" smtClean="0">
                <a:latin typeface="游ゴシック" panose="020B0400000000000000" pitchFamily="50" charset="-128"/>
                <a:ea typeface="游ゴシック" panose="020B0400000000000000" pitchFamily="50" charset="-128"/>
              </a:rPr>
              <a:t>中空知</a:t>
            </a:r>
            <a:r>
              <a:rPr kumimoji="1" lang="en-US" altLang="ja-JP" sz="1100" b="1" dirty="0" smtClean="0">
                <a:latin typeface="游ゴシック" panose="020B0400000000000000" pitchFamily="50" charset="-128"/>
                <a:ea typeface="游ゴシック" panose="020B0400000000000000" pitchFamily="50" charset="-128"/>
              </a:rPr>
              <a:t>(27.0</a:t>
            </a:r>
            <a:r>
              <a:rPr kumimoji="1" lang="ja-JP" altLang="en-US" sz="1100" b="1" dirty="0" smtClean="0">
                <a:latin typeface="游ゴシック" panose="020B0400000000000000" pitchFamily="50" charset="-128"/>
                <a:ea typeface="游ゴシック" panose="020B0400000000000000" pitchFamily="50" charset="-128"/>
              </a:rPr>
              <a:t>％</a:t>
            </a:r>
            <a:r>
              <a:rPr kumimoji="1" lang="en-US" altLang="ja-JP" sz="1100" b="1" dirty="0" smtClean="0">
                <a:latin typeface="游ゴシック" panose="020B0400000000000000" pitchFamily="50" charset="-128"/>
                <a:ea typeface="游ゴシック" panose="020B0400000000000000" pitchFamily="50" charset="-128"/>
              </a:rPr>
              <a:t>)</a:t>
            </a:r>
            <a:endParaRPr kumimoji="1" lang="ja-JP" altLang="en-US" b="1" dirty="0">
              <a:latin typeface="游ゴシック" panose="020B0400000000000000" pitchFamily="50" charset="-128"/>
              <a:ea typeface="游ゴシック" panose="020B0400000000000000" pitchFamily="50" charset="-128"/>
            </a:endParaRPr>
          </a:p>
        </p:txBody>
      </p:sp>
      <p:cxnSp>
        <p:nvCxnSpPr>
          <p:cNvPr id="70" name="直線矢印コネクタ 69"/>
          <p:cNvCxnSpPr/>
          <p:nvPr/>
        </p:nvCxnSpPr>
        <p:spPr>
          <a:xfrm flipV="1">
            <a:off x="8841340" y="1691776"/>
            <a:ext cx="334386" cy="233498"/>
          </a:xfrm>
          <a:prstGeom prst="straightConnector1">
            <a:avLst/>
          </a:prstGeom>
          <a:ln w="381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5352728" y="973715"/>
            <a:ext cx="1562384" cy="230832"/>
          </a:xfrm>
          <a:prstGeom prst="rect">
            <a:avLst/>
          </a:prstGeom>
          <a:noFill/>
        </p:spPr>
        <p:txBody>
          <a:bodyPr wrap="square" rtlCol="0">
            <a:spAutoFit/>
          </a:bodyPr>
          <a:lstStyle/>
          <a:p>
            <a:r>
              <a:rPr kumimoji="1" lang="ja-JP" altLang="en-US" sz="900" b="1" dirty="0" smtClean="0"/>
              <a:t>圏域内入院受療動向簡易図</a:t>
            </a:r>
            <a:endParaRPr kumimoji="1" lang="en-US" altLang="ja-JP" sz="900" b="1" dirty="0" smtClean="0"/>
          </a:p>
        </p:txBody>
      </p:sp>
      <p:cxnSp>
        <p:nvCxnSpPr>
          <p:cNvPr id="72" name="直線矢印コネクタ 71"/>
          <p:cNvCxnSpPr/>
          <p:nvPr/>
        </p:nvCxnSpPr>
        <p:spPr>
          <a:xfrm flipH="1" flipV="1">
            <a:off x="7279037" y="2936930"/>
            <a:ext cx="487193" cy="520545"/>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2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第４章　地域保健医療対策</a:t>
            </a:r>
            <a:endParaRPr kumimoji="1" lang="ja-JP" altLang="en-US" b="1" dirty="0">
              <a:solidFill>
                <a:schemeClr val="bg1"/>
              </a:solidFill>
            </a:endParaRPr>
          </a:p>
        </p:txBody>
      </p:sp>
      <p:sp>
        <p:nvSpPr>
          <p:cNvPr id="12" name="テキスト ボックス 11"/>
          <p:cNvSpPr txBox="1"/>
          <p:nvPr/>
        </p:nvSpPr>
        <p:spPr>
          <a:xfrm>
            <a:off x="13638" y="423738"/>
            <a:ext cx="480694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第２節１　臓器等移植対策（臓器移植）</a:t>
            </a:r>
            <a:endParaRPr kumimoji="1" lang="ja-JP" altLang="en-US" sz="1400" b="1" dirty="0"/>
          </a:p>
        </p:txBody>
      </p:sp>
      <p:sp>
        <p:nvSpPr>
          <p:cNvPr id="14" name="テキスト ボックス 13"/>
          <p:cNvSpPr txBox="1"/>
          <p:nvPr/>
        </p:nvSpPr>
        <p:spPr>
          <a:xfrm>
            <a:off x="4978401" y="407741"/>
            <a:ext cx="482599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第３節　難病対策</a:t>
            </a:r>
            <a:endParaRPr kumimoji="1" lang="ja-JP" altLang="en-US" sz="1400" b="1" dirty="0"/>
          </a:p>
        </p:txBody>
      </p:sp>
      <p:sp>
        <p:nvSpPr>
          <p:cNvPr id="15" name="テキスト ボックス 14"/>
          <p:cNvSpPr txBox="1"/>
          <p:nvPr/>
        </p:nvSpPr>
        <p:spPr>
          <a:xfrm>
            <a:off x="4953000" y="704696"/>
            <a:ext cx="4826000" cy="2923877"/>
          </a:xfrm>
          <a:prstGeom prst="rect">
            <a:avLst/>
          </a:prstGeom>
          <a:noFill/>
        </p:spPr>
        <p:txBody>
          <a:bodyPr wrap="square" rtlCol="0">
            <a:spAutoFit/>
          </a:bodyPr>
          <a:lstStyle/>
          <a:p>
            <a:r>
              <a:rPr kumimoji="1" lang="ja-JP" altLang="en-US" sz="1400" b="1" dirty="0"/>
              <a:t>＜現状・課題＞</a:t>
            </a:r>
            <a:endParaRPr kumimoji="1" lang="en-US" altLang="ja-JP" sz="1400" b="1" dirty="0"/>
          </a:p>
          <a:p>
            <a:r>
              <a:rPr lang="ja-JP" altLang="en-US" sz="1400" dirty="0">
                <a:latin typeface="+mn-ea"/>
              </a:rPr>
              <a:t>　</a:t>
            </a:r>
            <a:r>
              <a:rPr lang="ja-JP" altLang="en-US" sz="1400" dirty="0" smtClean="0">
                <a:latin typeface="+mn-ea"/>
              </a:rPr>
              <a:t>　</a:t>
            </a:r>
            <a:r>
              <a:rPr lang="ja-JP" altLang="ja-JP" sz="1400" dirty="0" smtClean="0">
                <a:latin typeface="+mn-ea"/>
              </a:rPr>
              <a:t>難病</a:t>
            </a:r>
            <a:r>
              <a:rPr lang="ja-JP" altLang="ja-JP" sz="1400" dirty="0">
                <a:latin typeface="+mn-ea"/>
              </a:rPr>
              <a:t>患者やその家族は、治療に係る医療費や在宅</a:t>
            </a:r>
            <a:r>
              <a:rPr lang="ja-JP" altLang="ja-JP" sz="1400" dirty="0" smtClean="0">
                <a:latin typeface="+mn-ea"/>
              </a:rPr>
              <a:t>療養</a:t>
            </a:r>
            <a:endParaRPr lang="en-US" altLang="ja-JP" sz="1400" dirty="0" smtClean="0">
              <a:latin typeface="+mn-ea"/>
            </a:endParaRPr>
          </a:p>
          <a:p>
            <a:r>
              <a:rPr lang="ja-JP" altLang="en-US" sz="1400" dirty="0" smtClean="0">
                <a:latin typeface="+mn-ea"/>
              </a:rPr>
              <a:t>　</a:t>
            </a:r>
            <a:r>
              <a:rPr lang="ja-JP" altLang="ja-JP" sz="1400" dirty="0" smtClean="0">
                <a:latin typeface="+mn-ea"/>
              </a:rPr>
              <a:t>の</a:t>
            </a:r>
            <a:r>
              <a:rPr lang="ja-JP" altLang="ja-JP" sz="1400" dirty="0">
                <a:latin typeface="+mn-ea"/>
              </a:rPr>
              <a:t>ための身体的、精神的な負担が大きいことから、</a:t>
            </a:r>
            <a:r>
              <a:rPr lang="ja-JP" altLang="ja-JP" sz="1400" dirty="0" smtClean="0">
                <a:latin typeface="+mn-ea"/>
              </a:rPr>
              <a:t>難病</a:t>
            </a:r>
            <a:endParaRPr lang="en-US" altLang="ja-JP" sz="1400" dirty="0" smtClean="0">
              <a:latin typeface="+mn-ea"/>
            </a:endParaRPr>
          </a:p>
          <a:p>
            <a:r>
              <a:rPr lang="ja-JP" altLang="en-US" sz="1400" dirty="0" smtClean="0">
                <a:latin typeface="+mn-ea"/>
              </a:rPr>
              <a:t>　</a:t>
            </a:r>
            <a:r>
              <a:rPr lang="ja-JP" altLang="ja-JP" sz="1400" dirty="0" smtClean="0">
                <a:latin typeface="+mn-ea"/>
              </a:rPr>
              <a:t>法</a:t>
            </a:r>
            <a:r>
              <a:rPr lang="ja-JP" altLang="ja-JP" sz="1400" dirty="0">
                <a:latin typeface="+mn-ea"/>
              </a:rPr>
              <a:t>に基づく医療費助成や難病患者の地域での療養生活</a:t>
            </a:r>
            <a:r>
              <a:rPr lang="ja-JP" altLang="ja-JP" sz="1400" dirty="0" smtClean="0">
                <a:latin typeface="+mn-ea"/>
              </a:rPr>
              <a:t>を</a:t>
            </a:r>
            <a:endParaRPr lang="en-US" altLang="ja-JP" sz="1400" dirty="0" smtClean="0">
              <a:latin typeface="+mn-ea"/>
            </a:endParaRPr>
          </a:p>
          <a:p>
            <a:r>
              <a:rPr lang="ja-JP" altLang="en-US" sz="1400" dirty="0" smtClean="0">
                <a:latin typeface="+mn-ea"/>
              </a:rPr>
              <a:t>　</a:t>
            </a:r>
            <a:r>
              <a:rPr lang="ja-JP" altLang="ja-JP" sz="1400" dirty="0" smtClean="0">
                <a:latin typeface="+mn-ea"/>
              </a:rPr>
              <a:t>支える</a:t>
            </a:r>
            <a:r>
              <a:rPr lang="ja-JP" altLang="ja-JP" sz="1400" dirty="0">
                <a:latin typeface="+mn-ea"/>
              </a:rPr>
              <a:t>難病対策を総合的に進め</a:t>
            </a:r>
            <a:r>
              <a:rPr lang="ja-JP" altLang="en-US" sz="1400" dirty="0">
                <a:latin typeface="+mn-ea"/>
              </a:rPr>
              <a:t>ることが</a:t>
            </a:r>
            <a:r>
              <a:rPr lang="ja-JP" altLang="ja-JP" sz="1400" dirty="0">
                <a:latin typeface="+mn-ea"/>
              </a:rPr>
              <a:t>必要。</a:t>
            </a:r>
            <a:endParaRPr lang="en-US" altLang="ja-JP" sz="1400" dirty="0">
              <a:latin typeface="+mn-ea"/>
            </a:endParaRPr>
          </a:p>
          <a:p>
            <a:endParaRPr lang="en-US" altLang="ja-JP" sz="1400" b="1" dirty="0">
              <a:latin typeface="+mn-ea"/>
            </a:endParaRPr>
          </a:p>
          <a:p>
            <a:r>
              <a:rPr kumimoji="1" lang="ja-JP" altLang="en-US" sz="1400" b="1" dirty="0"/>
              <a:t>＜主な施策＞</a:t>
            </a:r>
            <a:r>
              <a:rPr kumimoji="1" lang="ja-JP" altLang="en-US" sz="1600" b="1" dirty="0"/>
              <a:t>　</a:t>
            </a:r>
            <a:endParaRPr kumimoji="1" lang="en-US" altLang="ja-JP" sz="1600" b="1" dirty="0"/>
          </a:p>
          <a:p>
            <a:r>
              <a:rPr kumimoji="1" lang="ja-JP" altLang="en-US" sz="1400" dirty="0"/>
              <a:t>　</a:t>
            </a:r>
            <a:r>
              <a:rPr kumimoji="1" lang="ja-JP" altLang="en-US" sz="1400" dirty="0" smtClean="0"/>
              <a:t>　</a:t>
            </a:r>
            <a:r>
              <a:rPr lang="ja-JP" altLang="ja-JP" sz="1400" dirty="0" smtClean="0">
                <a:latin typeface="+mn-ea"/>
              </a:rPr>
              <a:t>難病法</a:t>
            </a:r>
            <a:r>
              <a:rPr lang="ja-JP" altLang="ja-JP" sz="1400" dirty="0">
                <a:latin typeface="+mn-ea"/>
              </a:rPr>
              <a:t>に基づく医療費助成制度などにより、患者の</a:t>
            </a:r>
            <a:r>
              <a:rPr lang="ja-JP" altLang="ja-JP" sz="1400" dirty="0" smtClean="0">
                <a:latin typeface="+mn-ea"/>
              </a:rPr>
              <a:t>医</a:t>
            </a:r>
            <a:endParaRPr lang="en-US" altLang="ja-JP" sz="1400" dirty="0" smtClean="0">
              <a:latin typeface="+mn-ea"/>
            </a:endParaRPr>
          </a:p>
          <a:p>
            <a:r>
              <a:rPr lang="ja-JP" altLang="en-US" sz="1400" dirty="0" smtClean="0">
                <a:latin typeface="+mn-ea"/>
              </a:rPr>
              <a:t>　</a:t>
            </a:r>
            <a:r>
              <a:rPr lang="ja-JP" altLang="ja-JP" sz="1400" dirty="0" smtClean="0">
                <a:latin typeface="+mn-ea"/>
              </a:rPr>
              <a:t>療費</a:t>
            </a:r>
            <a:r>
              <a:rPr lang="ja-JP" altLang="ja-JP" sz="1400" dirty="0">
                <a:latin typeface="+mn-ea"/>
              </a:rPr>
              <a:t>負担を軽減する</a:t>
            </a:r>
            <a:r>
              <a:rPr lang="ja-JP" altLang="en-US" sz="1400" dirty="0">
                <a:latin typeface="+mn-ea"/>
              </a:rPr>
              <a:t>。また、</a:t>
            </a:r>
            <a:r>
              <a:rPr lang="ja-JP" altLang="ja-JP" sz="1400" dirty="0">
                <a:latin typeface="+mn-ea"/>
              </a:rPr>
              <a:t>難病診療連携拠点病院を</a:t>
            </a:r>
            <a:r>
              <a:rPr lang="ja-JP" altLang="ja-JP" sz="1400" dirty="0" smtClean="0">
                <a:latin typeface="+mn-ea"/>
              </a:rPr>
              <a:t>中</a:t>
            </a:r>
            <a:endParaRPr lang="en-US" altLang="ja-JP" sz="1400" dirty="0" smtClean="0">
              <a:latin typeface="+mn-ea"/>
            </a:endParaRPr>
          </a:p>
          <a:p>
            <a:r>
              <a:rPr lang="ja-JP" altLang="en-US" sz="1400" dirty="0" smtClean="0">
                <a:latin typeface="+mn-ea"/>
              </a:rPr>
              <a:t>　</a:t>
            </a:r>
            <a:r>
              <a:rPr lang="ja-JP" altLang="ja-JP" sz="1400" dirty="0" smtClean="0">
                <a:latin typeface="+mn-ea"/>
              </a:rPr>
              <a:t>心</a:t>
            </a:r>
            <a:r>
              <a:rPr lang="ja-JP" altLang="en-US" sz="1400" dirty="0">
                <a:latin typeface="+mn-ea"/>
              </a:rPr>
              <a:t>に</a:t>
            </a:r>
            <a:r>
              <a:rPr lang="ja-JP" altLang="ja-JP" sz="1400" dirty="0">
                <a:latin typeface="+mn-ea"/>
              </a:rPr>
              <a:t>難病の医療提供体制の整備を推進するほか、</a:t>
            </a:r>
            <a:r>
              <a:rPr lang="ja-JP" altLang="ja-JP" sz="1400" dirty="0" smtClean="0">
                <a:latin typeface="+mn-ea"/>
              </a:rPr>
              <a:t>第二次</a:t>
            </a:r>
            <a:endParaRPr lang="en-US" altLang="ja-JP" sz="1400" dirty="0" smtClean="0">
              <a:latin typeface="+mn-ea"/>
            </a:endParaRPr>
          </a:p>
          <a:p>
            <a:r>
              <a:rPr lang="ja-JP" altLang="en-US" sz="1400" dirty="0" smtClean="0">
                <a:latin typeface="+mn-ea"/>
              </a:rPr>
              <a:t>　</a:t>
            </a:r>
            <a:r>
              <a:rPr lang="ja-JP" altLang="ja-JP" sz="1400" dirty="0" smtClean="0">
                <a:latin typeface="+mn-ea"/>
              </a:rPr>
              <a:t>医療圏</a:t>
            </a:r>
            <a:r>
              <a:rPr lang="ja-JP" altLang="ja-JP" sz="1400" dirty="0">
                <a:latin typeface="+mn-ea"/>
              </a:rPr>
              <a:t>ごとに難病患者や医療、福祉、教育</a:t>
            </a:r>
            <a:r>
              <a:rPr lang="ja-JP" altLang="en-US" sz="1400" dirty="0">
                <a:latin typeface="+mn-ea"/>
              </a:rPr>
              <a:t>等</a:t>
            </a:r>
            <a:r>
              <a:rPr lang="ja-JP" altLang="ja-JP" sz="1400" dirty="0">
                <a:latin typeface="+mn-ea"/>
              </a:rPr>
              <a:t>の関係者</a:t>
            </a:r>
            <a:r>
              <a:rPr lang="ja-JP" altLang="ja-JP" sz="1400" dirty="0" smtClean="0">
                <a:latin typeface="+mn-ea"/>
              </a:rPr>
              <a:t>で</a:t>
            </a:r>
            <a:endParaRPr lang="en-US" altLang="ja-JP" sz="1400" dirty="0" smtClean="0">
              <a:latin typeface="+mn-ea"/>
            </a:endParaRPr>
          </a:p>
          <a:p>
            <a:r>
              <a:rPr lang="ja-JP" altLang="en-US" sz="1400" dirty="0" smtClean="0">
                <a:latin typeface="+mn-ea"/>
              </a:rPr>
              <a:t>　</a:t>
            </a:r>
            <a:r>
              <a:rPr lang="ja-JP" altLang="ja-JP" sz="1400" dirty="0" smtClean="0">
                <a:latin typeface="+mn-ea"/>
              </a:rPr>
              <a:t>構成</a:t>
            </a:r>
            <a:r>
              <a:rPr lang="ja-JP" altLang="ja-JP" sz="1400" dirty="0">
                <a:latin typeface="+mn-ea"/>
              </a:rPr>
              <a:t>する「難病対策地域協議会」を設置し、地域に</a:t>
            </a:r>
            <a:r>
              <a:rPr lang="ja-JP" altLang="ja-JP" sz="1400" dirty="0" smtClean="0">
                <a:latin typeface="+mn-ea"/>
              </a:rPr>
              <a:t>おけ</a:t>
            </a:r>
            <a:endParaRPr lang="en-US" altLang="ja-JP" sz="1400" dirty="0" smtClean="0">
              <a:latin typeface="+mn-ea"/>
            </a:endParaRPr>
          </a:p>
          <a:p>
            <a:r>
              <a:rPr lang="ja-JP" altLang="en-US" sz="1400" dirty="0" smtClean="0">
                <a:latin typeface="+mn-ea"/>
              </a:rPr>
              <a:t>　</a:t>
            </a:r>
            <a:r>
              <a:rPr lang="ja-JP" altLang="ja-JP" sz="1400" dirty="0" err="1" smtClean="0">
                <a:latin typeface="+mn-ea"/>
              </a:rPr>
              <a:t>る</a:t>
            </a:r>
            <a:r>
              <a:rPr lang="ja-JP" altLang="ja-JP" sz="1400" dirty="0">
                <a:latin typeface="+mn-ea"/>
              </a:rPr>
              <a:t>難病患者等を支援。</a:t>
            </a:r>
            <a:endParaRPr kumimoji="1" lang="ja-JP" altLang="en-US" sz="1400" dirty="0"/>
          </a:p>
        </p:txBody>
      </p:sp>
      <p:sp>
        <p:nvSpPr>
          <p:cNvPr id="16" name="テキスト ボックス 15"/>
          <p:cNvSpPr txBox="1"/>
          <p:nvPr/>
        </p:nvSpPr>
        <p:spPr>
          <a:xfrm>
            <a:off x="4978400" y="3667402"/>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第４節　アレルギー疾患対策</a:t>
            </a:r>
            <a:endParaRPr kumimoji="1" lang="ja-JP" altLang="en-US" sz="1400" b="1" dirty="0"/>
          </a:p>
        </p:txBody>
      </p:sp>
      <p:sp>
        <p:nvSpPr>
          <p:cNvPr id="17" name="テキスト ボックス 16"/>
          <p:cNvSpPr txBox="1"/>
          <p:nvPr/>
        </p:nvSpPr>
        <p:spPr>
          <a:xfrm>
            <a:off x="4978400" y="3972671"/>
            <a:ext cx="4826000" cy="2862322"/>
          </a:xfrm>
          <a:prstGeom prst="rect">
            <a:avLst/>
          </a:prstGeom>
          <a:noFill/>
        </p:spPr>
        <p:txBody>
          <a:bodyPr wrap="square" rtlCol="0">
            <a:spAutoFit/>
          </a:bodyPr>
          <a:lstStyle/>
          <a:p>
            <a:r>
              <a:rPr kumimoji="1" lang="ja-JP" altLang="en-US" sz="1400" b="1" dirty="0" smtClean="0"/>
              <a:t>＜</a:t>
            </a:r>
            <a:r>
              <a:rPr kumimoji="1" lang="ja-JP" altLang="en-US" sz="1400" b="1" dirty="0"/>
              <a:t>現状・課題＞</a:t>
            </a:r>
            <a:endParaRPr kumimoji="1" lang="en-US" altLang="ja-JP" sz="1400" b="1" dirty="0"/>
          </a:p>
          <a:p>
            <a:r>
              <a:rPr kumimoji="1" lang="ja-JP" altLang="en-US" sz="1400" dirty="0"/>
              <a:t>　</a:t>
            </a:r>
            <a:r>
              <a:rPr kumimoji="1" lang="ja-JP" altLang="en-US" sz="1400" dirty="0" smtClean="0"/>
              <a:t>　アレルギー</a:t>
            </a:r>
            <a:r>
              <a:rPr kumimoji="1" lang="ja-JP" altLang="en-US" sz="1400" dirty="0"/>
              <a:t>疾患に係る道内の専門外来や専門医は、</a:t>
            </a:r>
            <a:r>
              <a:rPr kumimoji="1" lang="ja-JP" altLang="en-US" sz="1400" dirty="0" smtClean="0"/>
              <a:t>都</a:t>
            </a:r>
            <a:endParaRPr kumimoji="1" lang="en-US" altLang="ja-JP" sz="1400" dirty="0" smtClean="0"/>
          </a:p>
          <a:p>
            <a:r>
              <a:rPr kumimoji="1" lang="ja-JP" altLang="en-US" sz="1400" dirty="0" smtClean="0"/>
              <a:t>　市部</a:t>
            </a:r>
            <a:r>
              <a:rPr kumimoji="1" lang="ja-JP" altLang="en-US" sz="1400" dirty="0"/>
              <a:t>に集中しているため、居住する地域に関わらず、</a:t>
            </a:r>
            <a:r>
              <a:rPr kumimoji="1" lang="ja-JP" altLang="en-US" sz="1400" dirty="0" smtClean="0"/>
              <a:t>適</a:t>
            </a:r>
            <a:endParaRPr kumimoji="1" lang="en-US" altLang="ja-JP" sz="1400" dirty="0" smtClean="0"/>
          </a:p>
          <a:p>
            <a:r>
              <a:rPr kumimoji="1" lang="ja-JP" altLang="en-US" sz="1400" dirty="0" smtClean="0"/>
              <a:t>　切</a:t>
            </a:r>
            <a:r>
              <a:rPr kumimoji="1" lang="ja-JP" altLang="en-US" sz="1400" dirty="0"/>
              <a:t>な医療を受けることができるよう、医療提供体制の</a:t>
            </a:r>
            <a:r>
              <a:rPr kumimoji="1" lang="ja-JP" altLang="en-US" sz="1400" dirty="0" smtClean="0"/>
              <a:t>整</a:t>
            </a:r>
            <a:endParaRPr kumimoji="1" lang="en-US" altLang="ja-JP" sz="1400" dirty="0" smtClean="0"/>
          </a:p>
          <a:p>
            <a:r>
              <a:rPr kumimoji="1" lang="ja-JP" altLang="en-US" sz="1400" dirty="0" smtClean="0"/>
              <a:t>　備</a:t>
            </a:r>
            <a:r>
              <a:rPr kumimoji="1" lang="ja-JP" altLang="en-US" sz="1400" dirty="0"/>
              <a:t>を通じ、アレルギー疾患医療全体の質の向上を図る</a:t>
            </a:r>
            <a:r>
              <a:rPr kumimoji="1" lang="ja-JP" altLang="en-US" sz="1400" dirty="0" err="1" smtClean="0"/>
              <a:t>こ</a:t>
            </a:r>
            <a:endParaRPr kumimoji="1" lang="en-US" altLang="ja-JP" sz="1400" dirty="0" smtClean="0"/>
          </a:p>
          <a:p>
            <a:r>
              <a:rPr kumimoji="1" lang="ja-JP" altLang="en-US" sz="1400" dirty="0" smtClean="0"/>
              <a:t>　とが</a:t>
            </a:r>
            <a:r>
              <a:rPr kumimoji="1" lang="ja-JP" altLang="en-US" sz="1400" dirty="0"/>
              <a:t>必要。</a:t>
            </a:r>
            <a:endParaRPr kumimoji="1" lang="en-US" altLang="ja-JP" sz="1400" dirty="0"/>
          </a:p>
          <a:p>
            <a:endParaRPr kumimoji="1" lang="en-US" altLang="ja-JP" sz="1200" b="1" dirty="0"/>
          </a:p>
          <a:p>
            <a:r>
              <a:rPr kumimoji="1" lang="ja-JP" altLang="en-US" sz="1400" b="1" dirty="0"/>
              <a:t>＜主な施策＞　</a:t>
            </a:r>
            <a:endParaRPr kumimoji="1" lang="en-US" altLang="ja-JP" sz="1400" b="1" dirty="0"/>
          </a:p>
          <a:p>
            <a:r>
              <a:rPr kumimoji="1" lang="ja-JP" altLang="en-US" sz="1400" dirty="0">
                <a:latin typeface="+mn-ea"/>
              </a:rPr>
              <a:t>〇　拠点病院、地域協力病院、診療所、一般病院及び薬局</a:t>
            </a:r>
            <a:endParaRPr kumimoji="1" lang="en-US" altLang="ja-JP" sz="1400" dirty="0">
              <a:latin typeface="+mn-ea"/>
            </a:endParaRPr>
          </a:p>
          <a:p>
            <a:r>
              <a:rPr kumimoji="1" lang="ja-JP" altLang="en-US" sz="1400" dirty="0">
                <a:latin typeface="+mn-ea"/>
              </a:rPr>
              <a:t>　間の診療連携体制の充実を図るとともに、国や学会等と</a:t>
            </a:r>
            <a:endParaRPr kumimoji="1" lang="en-US" altLang="ja-JP" sz="1400" dirty="0">
              <a:latin typeface="+mn-ea"/>
            </a:endParaRPr>
          </a:p>
          <a:p>
            <a:r>
              <a:rPr kumimoji="1" lang="ja-JP" altLang="en-US" sz="1400" dirty="0">
                <a:latin typeface="+mn-ea"/>
              </a:rPr>
              <a:t>　連携を図りながらガイドラインの更なる普及に努める。</a:t>
            </a:r>
          </a:p>
          <a:p>
            <a:r>
              <a:rPr kumimoji="1" lang="ja-JP" altLang="en-US" sz="1400" dirty="0">
                <a:latin typeface="+mn-ea"/>
              </a:rPr>
              <a:t>〇　アレルギー疾患に係る情報を提供するとともに、住民</a:t>
            </a:r>
            <a:endParaRPr kumimoji="1" lang="en-US" altLang="ja-JP" sz="1400" dirty="0">
              <a:latin typeface="+mn-ea"/>
            </a:endParaRPr>
          </a:p>
          <a:p>
            <a:r>
              <a:rPr kumimoji="1" lang="ja-JP" altLang="en-US" sz="1400" dirty="0">
                <a:latin typeface="+mn-ea"/>
              </a:rPr>
              <a:t>　のニーズにあった相談体制を構築する</a:t>
            </a:r>
            <a:r>
              <a:rPr kumimoji="1" lang="ja-JP" altLang="en-US" sz="1400" dirty="0" smtClean="0">
                <a:latin typeface="+mn-ea"/>
              </a:rPr>
              <a:t>。</a:t>
            </a:r>
            <a:r>
              <a:rPr kumimoji="1" lang="ja-JP" altLang="en-US" sz="1400" b="1" dirty="0" smtClean="0"/>
              <a:t>　</a:t>
            </a:r>
            <a:endParaRPr kumimoji="1" lang="en-US" altLang="ja-JP" sz="1400" b="1" dirty="0" smtClean="0"/>
          </a:p>
        </p:txBody>
      </p:sp>
      <p:sp>
        <p:nvSpPr>
          <p:cNvPr id="19" name="テキスト ボックス 18"/>
          <p:cNvSpPr txBox="1"/>
          <p:nvPr/>
        </p:nvSpPr>
        <p:spPr>
          <a:xfrm>
            <a:off x="-2819" y="3673417"/>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第２節２　臓器等移植対策（骨髄及びさい帯血移植）</a:t>
            </a:r>
            <a:endParaRPr kumimoji="1" lang="ja-JP" altLang="en-US" sz="1400" b="1" dirty="0"/>
          </a:p>
        </p:txBody>
      </p:sp>
      <p:sp>
        <p:nvSpPr>
          <p:cNvPr id="18" name="正方形/長方形 17"/>
          <p:cNvSpPr/>
          <p:nvPr/>
        </p:nvSpPr>
        <p:spPr>
          <a:xfrm>
            <a:off x="-2818" y="407741"/>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978400" y="393932"/>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065" y="742869"/>
            <a:ext cx="4826000" cy="2646878"/>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latin typeface="+mn-ea"/>
              </a:rPr>
              <a:t>　臓器移植については、心臓、腎臓などの臓器の機能が低下したり、あるいは働かなくなり、移植でしか治療できない者のための唯一の根治療法として実施されており、正しい知識の普及啓発を一層推進することが必要。</a:t>
            </a:r>
            <a:endParaRPr kumimoji="1" lang="en-US" altLang="ja-JP" sz="1200" dirty="0"/>
          </a:p>
          <a:p>
            <a:endParaRPr kumimoji="1" lang="en-US" altLang="ja-JP" sz="1200" dirty="0" smtClean="0"/>
          </a:p>
          <a:p>
            <a:r>
              <a:rPr kumimoji="1" lang="ja-JP" altLang="en-US" sz="1400" b="1" dirty="0" smtClean="0"/>
              <a:t>＜主な施策＞</a:t>
            </a:r>
            <a:r>
              <a:rPr kumimoji="1" lang="ja-JP" altLang="en-US" sz="1400" dirty="0" smtClean="0"/>
              <a:t>　</a:t>
            </a:r>
            <a:endParaRPr kumimoji="1" lang="en-US" altLang="ja-JP" sz="1400" dirty="0" smtClean="0"/>
          </a:p>
          <a:p>
            <a:r>
              <a:rPr kumimoji="1" lang="ja-JP" altLang="en-US" sz="1400" dirty="0" smtClean="0"/>
              <a:t>　関係機関・団体と連携し、臓器移植普及推進月間（毎年</a:t>
            </a:r>
            <a:r>
              <a:rPr kumimoji="1" lang="en-US" altLang="ja-JP" sz="1400" dirty="0" smtClean="0">
                <a:latin typeface="+mn-ea"/>
              </a:rPr>
              <a:t>10</a:t>
            </a:r>
            <a:r>
              <a:rPr kumimoji="1" lang="ja-JP" altLang="en-US" sz="1400" dirty="0" smtClean="0">
                <a:latin typeface="+mn-ea"/>
              </a:rPr>
              <a:t>月</a:t>
            </a:r>
            <a:r>
              <a:rPr kumimoji="1" lang="ja-JP" altLang="en-US" sz="1400" dirty="0" smtClean="0"/>
              <a:t>）などにおいて、臓器移植に関する市民公開講座の開催のほか、地域や職域で開かれる学習会に臓器移植コーディネーターを派遣するなどにより、道民に対する正しい知識の普及啓発を実施。</a:t>
            </a:r>
            <a:endParaRPr kumimoji="1" lang="ja-JP" altLang="en-US" sz="1400" dirty="0"/>
          </a:p>
        </p:txBody>
      </p:sp>
      <p:sp>
        <p:nvSpPr>
          <p:cNvPr id="23" name="テキスト ボックス 22"/>
          <p:cNvSpPr txBox="1"/>
          <p:nvPr/>
        </p:nvSpPr>
        <p:spPr>
          <a:xfrm>
            <a:off x="-9884" y="3989771"/>
            <a:ext cx="4826000" cy="2677656"/>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a:latin typeface="+mn-ea"/>
              </a:rPr>
              <a:t>　</a:t>
            </a:r>
            <a:r>
              <a:rPr kumimoji="1" lang="ja-JP" altLang="en-US" sz="1400" dirty="0" smtClean="0">
                <a:latin typeface="+mn-ea"/>
              </a:rPr>
              <a:t>骨髄移植や</a:t>
            </a:r>
            <a:r>
              <a:rPr kumimoji="1" lang="ja-JP" altLang="en-US" sz="1400" dirty="0" err="1" smtClean="0">
                <a:latin typeface="+mn-ea"/>
              </a:rPr>
              <a:t>さい</a:t>
            </a:r>
            <a:r>
              <a:rPr kumimoji="1" lang="ja-JP" altLang="en-US" sz="1400" dirty="0" smtClean="0">
                <a:latin typeface="+mn-ea"/>
              </a:rPr>
              <a:t>帯血移植については、白血病や再生不良性貧血などの有効な治療法として実施されており、一人でも多くの移植を必要とする患者を救うため、より一層のドナー登録の増加を図ることが必要。</a:t>
            </a:r>
            <a:endParaRPr kumimoji="1" lang="en-US" altLang="ja-JP" sz="1400" dirty="0">
              <a:latin typeface="+mn-ea"/>
            </a:endParaRPr>
          </a:p>
          <a:p>
            <a:endParaRPr kumimoji="1" lang="en-US" altLang="ja-JP" sz="1400" dirty="0" smtClean="0"/>
          </a:p>
          <a:p>
            <a:r>
              <a:rPr kumimoji="1" lang="ja-JP" altLang="en-US" sz="1400" b="1" dirty="0" smtClean="0"/>
              <a:t>＜主な施策＞</a:t>
            </a:r>
            <a:r>
              <a:rPr kumimoji="1" lang="ja-JP" altLang="en-US" sz="1400" dirty="0" smtClean="0"/>
              <a:t>　</a:t>
            </a:r>
            <a:endParaRPr kumimoji="1" lang="en-US" altLang="ja-JP" sz="1400" dirty="0" smtClean="0"/>
          </a:p>
          <a:p>
            <a:r>
              <a:rPr kumimoji="1" lang="ja-JP" altLang="en-US" sz="1400" dirty="0" smtClean="0"/>
              <a:t>　関係機関・団体と連携し、骨髄バンク推進月間（毎年</a:t>
            </a:r>
            <a:r>
              <a:rPr kumimoji="1" lang="en-US" altLang="ja-JP" sz="1400" dirty="0" smtClean="0"/>
              <a:t>10</a:t>
            </a:r>
            <a:r>
              <a:rPr kumimoji="1" lang="ja-JP" altLang="en-US" sz="1400" dirty="0" smtClean="0"/>
              <a:t>月）などにおいて、道の各種広報媒体やパネル展の実施などを通じて、道民に対し、骨髄移植や</a:t>
            </a:r>
            <a:r>
              <a:rPr kumimoji="1" lang="ja-JP" altLang="en-US" sz="1400" dirty="0" err="1" smtClean="0"/>
              <a:t>さい</a:t>
            </a:r>
            <a:r>
              <a:rPr kumimoji="1" lang="ja-JP" altLang="en-US" sz="1400" dirty="0" smtClean="0"/>
              <a:t>帯血移植に関する知識の普及啓発を実施。</a:t>
            </a:r>
            <a:endParaRPr kumimoji="1" lang="en-US" altLang="ja-JP" sz="1400" dirty="0" smtClean="0"/>
          </a:p>
          <a:p>
            <a:endParaRPr kumimoji="1" lang="ja-JP" altLang="en-US" sz="1400" b="1" dirty="0"/>
          </a:p>
        </p:txBody>
      </p:sp>
      <p:sp>
        <p:nvSpPr>
          <p:cNvPr id="13"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2</a:t>
            </a:fld>
            <a:endParaRPr kumimoji="1" lang="ja-JP" altLang="en-US" dirty="0"/>
          </a:p>
        </p:txBody>
      </p:sp>
    </p:spTree>
    <p:extLst>
      <p:ext uri="{BB962C8B-B14F-4D97-AF65-F5344CB8AC3E}">
        <p14:creationId xmlns:p14="http://schemas.microsoft.com/office/powerpoint/2010/main" val="1018491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第４章　地域保健医療対策</a:t>
            </a:r>
            <a:endParaRPr kumimoji="1" lang="ja-JP" altLang="en-US" b="1" dirty="0">
              <a:solidFill>
                <a:schemeClr val="bg1"/>
              </a:solidFill>
            </a:endParaRPr>
          </a:p>
        </p:txBody>
      </p:sp>
      <p:sp>
        <p:nvSpPr>
          <p:cNvPr id="9" name="テキスト ボックス 8"/>
          <p:cNvSpPr txBox="1"/>
          <p:nvPr/>
        </p:nvSpPr>
        <p:spPr>
          <a:xfrm>
            <a:off x="-1" y="425865"/>
            <a:ext cx="482599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第５節　慢性閉塞性肺疾患（</a:t>
            </a:r>
            <a:r>
              <a:rPr kumimoji="1" lang="en-US" altLang="ja-JP" sz="1400" b="1" dirty="0" smtClean="0">
                <a:latin typeface="+mn-ea"/>
              </a:rPr>
              <a:t>COPD</a:t>
            </a:r>
            <a:r>
              <a:rPr kumimoji="1" lang="ja-JP" altLang="en-US" sz="1400" b="1" dirty="0" smtClean="0"/>
              <a:t>）対策</a:t>
            </a:r>
            <a:endParaRPr kumimoji="1" lang="ja-JP" altLang="en-US" sz="1400" b="1" dirty="0"/>
          </a:p>
        </p:txBody>
      </p:sp>
      <p:sp>
        <p:nvSpPr>
          <p:cNvPr id="8" name="テキスト ボックス 7"/>
          <p:cNvSpPr txBox="1"/>
          <p:nvPr/>
        </p:nvSpPr>
        <p:spPr>
          <a:xfrm>
            <a:off x="-2" y="734553"/>
            <a:ext cx="4826000" cy="2123658"/>
          </a:xfrm>
          <a:prstGeom prst="rect">
            <a:avLst/>
          </a:prstGeom>
          <a:noFill/>
        </p:spPr>
        <p:txBody>
          <a:bodyPr wrap="square" rtlCol="0">
            <a:spAutoFit/>
          </a:bodyPr>
          <a:lstStyle/>
          <a:p>
            <a:r>
              <a:rPr kumimoji="1" lang="ja-JP" altLang="en-US" sz="1200" b="1" dirty="0"/>
              <a:t>＜現状・課題＞</a:t>
            </a:r>
            <a:endParaRPr kumimoji="1" lang="en-US" altLang="ja-JP" sz="1200" b="1" dirty="0"/>
          </a:p>
          <a:p>
            <a:r>
              <a:rPr kumimoji="1" lang="ja-JP" altLang="en-US" sz="1200" dirty="0">
                <a:latin typeface="+mn-ea"/>
              </a:rPr>
              <a:t>　</a:t>
            </a:r>
            <a:r>
              <a:rPr kumimoji="1" lang="ja-JP" altLang="en-US" sz="1200" dirty="0" smtClean="0">
                <a:latin typeface="+mn-ea"/>
              </a:rPr>
              <a:t>　ＣＯＰＤ</a:t>
            </a:r>
            <a:r>
              <a:rPr kumimoji="1" lang="ja-JP" altLang="en-US" sz="1200" dirty="0">
                <a:latin typeface="+mn-ea"/>
              </a:rPr>
              <a:t>は、主として長期の喫煙によって</a:t>
            </a:r>
            <a:r>
              <a:rPr kumimoji="1" lang="ja-JP" altLang="en-US" sz="1200" dirty="0" smtClean="0">
                <a:latin typeface="+mn-ea"/>
              </a:rPr>
              <a:t>もたらされる肺の炎</a:t>
            </a:r>
            <a:endParaRPr kumimoji="1" lang="en-US" altLang="ja-JP" sz="1200" dirty="0" smtClean="0">
              <a:latin typeface="+mn-ea"/>
            </a:endParaRPr>
          </a:p>
          <a:p>
            <a:r>
              <a:rPr kumimoji="1" lang="ja-JP" altLang="en-US" sz="1200" dirty="0" smtClean="0">
                <a:latin typeface="+mn-ea"/>
              </a:rPr>
              <a:t>　症性</a:t>
            </a:r>
            <a:r>
              <a:rPr kumimoji="1" lang="ja-JP" altLang="en-US" sz="1200" dirty="0">
                <a:latin typeface="+mn-ea"/>
              </a:rPr>
              <a:t>疾患であり、北海道の喫煙率が全国と</a:t>
            </a:r>
            <a:r>
              <a:rPr kumimoji="1" lang="ja-JP" altLang="en-US" sz="1200" dirty="0" smtClean="0">
                <a:latin typeface="+mn-ea"/>
              </a:rPr>
              <a:t>比べ過去から高いこと</a:t>
            </a:r>
            <a:endParaRPr kumimoji="1" lang="en-US" altLang="ja-JP" sz="1200" dirty="0" smtClean="0">
              <a:latin typeface="+mn-ea"/>
            </a:endParaRPr>
          </a:p>
          <a:p>
            <a:r>
              <a:rPr kumimoji="1" lang="ja-JP" altLang="en-US" sz="1200" dirty="0" smtClean="0">
                <a:latin typeface="+mn-ea"/>
              </a:rPr>
              <a:t>　や</a:t>
            </a:r>
            <a:r>
              <a:rPr kumimoji="1" lang="ja-JP" altLang="en-US" sz="1200" dirty="0">
                <a:latin typeface="+mn-ea"/>
              </a:rPr>
              <a:t>、長期的な喫煙による健康への</a:t>
            </a:r>
            <a:r>
              <a:rPr kumimoji="1" lang="ja-JP" altLang="en-US" sz="1200" dirty="0" smtClean="0">
                <a:latin typeface="+mn-ea"/>
              </a:rPr>
              <a:t>影響と</a:t>
            </a:r>
            <a:r>
              <a:rPr kumimoji="1" lang="ja-JP" altLang="en-US" sz="1200" dirty="0">
                <a:latin typeface="+mn-ea"/>
              </a:rPr>
              <a:t>高齢化</a:t>
            </a:r>
            <a:r>
              <a:rPr kumimoji="1" lang="ja-JP" altLang="en-US" sz="1200" dirty="0" smtClean="0">
                <a:latin typeface="+mn-ea"/>
              </a:rPr>
              <a:t>によって</a:t>
            </a:r>
            <a:r>
              <a:rPr kumimoji="1" lang="ja-JP" altLang="en-US" sz="1200" dirty="0">
                <a:latin typeface="+mn-ea"/>
              </a:rPr>
              <a:t>、今後</a:t>
            </a:r>
            <a:r>
              <a:rPr kumimoji="1" lang="ja-JP" altLang="en-US" sz="1200" dirty="0" smtClean="0">
                <a:latin typeface="+mn-ea"/>
              </a:rPr>
              <a:t>、</a:t>
            </a:r>
            <a:endParaRPr kumimoji="1" lang="en-US" altLang="ja-JP" sz="1200" dirty="0" smtClean="0">
              <a:latin typeface="+mn-ea"/>
            </a:endParaRPr>
          </a:p>
          <a:p>
            <a:r>
              <a:rPr kumimoji="1" lang="ja-JP" altLang="en-US" sz="1200" dirty="0" smtClean="0">
                <a:latin typeface="+mn-ea"/>
              </a:rPr>
              <a:t>　さらに</a:t>
            </a:r>
            <a:r>
              <a:rPr kumimoji="1" lang="ja-JP" altLang="en-US" sz="1200" dirty="0">
                <a:latin typeface="+mn-ea"/>
              </a:rPr>
              <a:t>罹患率や死亡率の</a:t>
            </a:r>
            <a:r>
              <a:rPr kumimoji="1" lang="ja-JP" altLang="en-US" sz="1200" dirty="0" smtClean="0">
                <a:latin typeface="+mn-ea"/>
              </a:rPr>
              <a:t>増加が</a:t>
            </a:r>
            <a:r>
              <a:rPr kumimoji="1" lang="ja-JP" altLang="en-US" sz="1200" dirty="0">
                <a:latin typeface="+mn-ea"/>
              </a:rPr>
              <a:t>予想される</a:t>
            </a:r>
            <a:r>
              <a:rPr kumimoji="1" lang="ja-JP" altLang="en-US" sz="1200" dirty="0" smtClean="0">
                <a:latin typeface="+mn-ea"/>
              </a:rPr>
              <a:t>。</a:t>
            </a:r>
            <a:endParaRPr kumimoji="1" lang="en-US" altLang="ja-JP" sz="1200" dirty="0" smtClean="0">
              <a:latin typeface="+mn-ea"/>
            </a:endParaRPr>
          </a:p>
          <a:p>
            <a:endParaRPr kumimoji="1" lang="en-US" altLang="ja-JP" sz="1200" dirty="0"/>
          </a:p>
          <a:p>
            <a:r>
              <a:rPr kumimoji="1" lang="ja-JP" altLang="en-US" sz="1200" b="1" dirty="0"/>
              <a:t>＜主な施策＞　</a:t>
            </a:r>
            <a:endParaRPr kumimoji="1" lang="en-US" altLang="ja-JP" sz="1200" b="1" dirty="0"/>
          </a:p>
          <a:p>
            <a:r>
              <a:rPr kumimoji="1" lang="ja-JP" altLang="en-US" sz="1200" dirty="0"/>
              <a:t>　</a:t>
            </a:r>
            <a:r>
              <a:rPr kumimoji="1" lang="ja-JP" altLang="en-US" sz="1200" dirty="0" smtClean="0"/>
              <a:t>　ＣＯＰＤ</a:t>
            </a:r>
            <a:r>
              <a:rPr kumimoji="1" lang="ja-JP" altLang="en-US" sz="1200" dirty="0"/>
              <a:t>の発症予防と進行の防止は禁煙によって</a:t>
            </a:r>
            <a:r>
              <a:rPr kumimoji="1" lang="ja-JP" altLang="en-US" sz="1200" dirty="0" smtClean="0"/>
              <a:t>可能である</a:t>
            </a:r>
            <a:r>
              <a:rPr kumimoji="1" lang="ja-JP" altLang="en-US" sz="1200" dirty="0" err="1" smtClean="0"/>
              <a:t>こ</a:t>
            </a:r>
            <a:endParaRPr kumimoji="1" lang="en-US" altLang="ja-JP" sz="1200" dirty="0" smtClean="0"/>
          </a:p>
          <a:p>
            <a:r>
              <a:rPr kumimoji="1" lang="ja-JP" altLang="en-US" sz="1200" dirty="0" smtClean="0"/>
              <a:t>　とか</a:t>
            </a:r>
            <a:r>
              <a:rPr kumimoji="1" lang="ja-JP" altLang="en-US" sz="1200" dirty="0"/>
              <a:t>ら、たばこ対策を一層推進するとともに</a:t>
            </a:r>
            <a:r>
              <a:rPr kumimoji="1" lang="ja-JP" altLang="en-US" sz="1200" dirty="0" smtClean="0"/>
              <a:t>、喫煙</a:t>
            </a:r>
            <a:r>
              <a:rPr kumimoji="1" lang="ja-JP" altLang="en-US" sz="1200" dirty="0"/>
              <a:t>の</a:t>
            </a:r>
            <a:r>
              <a:rPr kumimoji="1" lang="ja-JP" altLang="en-US" sz="1200" dirty="0" smtClean="0"/>
              <a:t>有無</a:t>
            </a:r>
            <a:r>
              <a:rPr kumimoji="1" lang="ja-JP" altLang="en-US" sz="1200" dirty="0"/>
              <a:t>を問</a:t>
            </a:r>
            <a:r>
              <a:rPr kumimoji="1" lang="ja-JP" altLang="en-US" sz="1200" dirty="0" err="1" smtClean="0"/>
              <a:t>わ</a:t>
            </a:r>
            <a:endParaRPr kumimoji="1" lang="en-US" altLang="ja-JP" sz="1200" dirty="0" smtClean="0"/>
          </a:p>
          <a:p>
            <a:r>
              <a:rPr kumimoji="1" lang="ja-JP" altLang="en-US" sz="1200" dirty="0" smtClean="0"/>
              <a:t>　ず</a:t>
            </a:r>
            <a:r>
              <a:rPr kumimoji="1" lang="ja-JP" altLang="en-US" sz="1200" dirty="0"/>
              <a:t>、ＣＯＰＤの名称や疾病の要因、</a:t>
            </a:r>
            <a:r>
              <a:rPr kumimoji="1" lang="ja-JP" altLang="en-US" sz="1200" dirty="0" smtClean="0"/>
              <a:t>病状</a:t>
            </a:r>
            <a:r>
              <a:rPr kumimoji="1" lang="ja-JP" altLang="en-US" sz="1200" dirty="0"/>
              <a:t>などに</a:t>
            </a:r>
            <a:r>
              <a:rPr kumimoji="1" lang="ja-JP" altLang="en-US" sz="1200" dirty="0" smtClean="0"/>
              <a:t>ついて</a:t>
            </a:r>
            <a:r>
              <a:rPr kumimoji="1" lang="ja-JP" altLang="en-US" sz="1200" dirty="0"/>
              <a:t>、普及</a:t>
            </a:r>
            <a:r>
              <a:rPr kumimoji="1" lang="ja-JP" altLang="en-US" sz="1200" dirty="0" smtClean="0"/>
              <a:t>啓発</a:t>
            </a:r>
            <a:endParaRPr kumimoji="1" lang="en-US" altLang="ja-JP" sz="1200" dirty="0" smtClean="0"/>
          </a:p>
          <a:p>
            <a:r>
              <a:rPr kumimoji="1" lang="ja-JP" altLang="en-US" sz="1200" dirty="0" smtClean="0"/>
              <a:t>　に</a:t>
            </a:r>
            <a:r>
              <a:rPr kumimoji="1" lang="ja-JP" altLang="en-US" sz="1200" dirty="0"/>
              <a:t>取り組む</a:t>
            </a:r>
            <a:r>
              <a:rPr kumimoji="1" lang="ja-JP" altLang="en-US" sz="1200" dirty="0" smtClean="0"/>
              <a:t>。</a:t>
            </a:r>
            <a:endParaRPr kumimoji="1" lang="en-US" altLang="ja-JP" sz="1200" dirty="0" smtClean="0"/>
          </a:p>
        </p:txBody>
      </p:sp>
      <p:sp>
        <p:nvSpPr>
          <p:cNvPr id="12" name="テキスト ボックス 11"/>
          <p:cNvSpPr txBox="1"/>
          <p:nvPr/>
        </p:nvSpPr>
        <p:spPr>
          <a:xfrm>
            <a:off x="-19052" y="3110424"/>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第６節　慢性腎臓病</a:t>
            </a:r>
            <a:r>
              <a:rPr kumimoji="1" lang="ja-JP" altLang="en-US" sz="1400" b="1" dirty="0" smtClean="0">
                <a:latin typeface="+mn-ea"/>
              </a:rPr>
              <a:t>（</a:t>
            </a:r>
            <a:r>
              <a:rPr kumimoji="1" lang="en-US" altLang="ja-JP" sz="1400" b="1" dirty="0" smtClean="0">
                <a:latin typeface="+mn-ea"/>
              </a:rPr>
              <a:t>CKD</a:t>
            </a:r>
            <a:r>
              <a:rPr kumimoji="1" lang="ja-JP" altLang="en-US" sz="1400" b="1" dirty="0" smtClean="0">
                <a:latin typeface="+mn-ea"/>
              </a:rPr>
              <a:t>）</a:t>
            </a:r>
            <a:r>
              <a:rPr kumimoji="1" lang="ja-JP" altLang="en-US" sz="1400" b="1" dirty="0" smtClean="0"/>
              <a:t>対策</a:t>
            </a:r>
            <a:endParaRPr kumimoji="1" lang="ja-JP" altLang="en-US" sz="1400" b="1" dirty="0"/>
          </a:p>
        </p:txBody>
      </p:sp>
      <p:sp>
        <p:nvSpPr>
          <p:cNvPr id="13" name="テキスト ボックス 12"/>
          <p:cNvSpPr txBox="1"/>
          <p:nvPr/>
        </p:nvSpPr>
        <p:spPr>
          <a:xfrm>
            <a:off x="-55065" y="3486659"/>
            <a:ext cx="4826000" cy="2308324"/>
          </a:xfrm>
          <a:prstGeom prst="rect">
            <a:avLst/>
          </a:prstGeom>
          <a:noFill/>
        </p:spPr>
        <p:txBody>
          <a:bodyPr wrap="square" rtlCol="0">
            <a:spAutoFit/>
          </a:bodyPr>
          <a:lstStyle/>
          <a:p>
            <a:r>
              <a:rPr kumimoji="1" lang="ja-JP" altLang="en-US" sz="1200" b="1" dirty="0"/>
              <a:t>＜現状・課題＞</a:t>
            </a:r>
            <a:endParaRPr kumimoji="1" lang="en-US" altLang="ja-JP" sz="1200" b="1" dirty="0"/>
          </a:p>
          <a:p>
            <a:r>
              <a:rPr kumimoji="1" lang="ja-JP" altLang="en-US" sz="1200" dirty="0"/>
              <a:t>　</a:t>
            </a:r>
            <a:r>
              <a:rPr kumimoji="1" lang="ja-JP" altLang="en-US" sz="1200" dirty="0" smtClean="0"/>
              <a:t>　慢性</a:t>
            </a:r>
            <a:r>
              <a:rPr kumimoji="1" lang="ja-JP" altLang="en-US" sz="1200" dirty="0"/>
              <a:t>腎臓病は、初期には自覚症状がなく、進行する</a:t>
            </a:r>
            <a:r>
              <a:rPr kumimoji="1" lang="ja-JP" altLang="en-US" sz="1200" dirty="0" smtClean="0"/>
              <a:t>と透析療法</a:t>
            </a:r>
            <a:endParaRPr kumimoji="1" lang="en-US" altLang="ja-JP" sz="1200" dirty="0" smtClean="0"/>
          </a:p>
          <a:p>
            <a:r>
              <a:rPr kumimoji="1" lang="ja-JP" altLang="en-US" sz="1200" dirty="0" smtClean="0"/>
              <a:t>　等</a:t>
            </a:r>
            <a:r>
              <a:rPr kumimoji="1" lang="ja-JP" altLang="en-US" sz="1200" dirty="0"/>
              <a:t>が必要になることから、健診による</a:t>
            </a:r>
            <a:r>
              <a:rPr kumimoji="1" lang="ja-JP" altLang="en-US" sz="1200" dirty="0" smtClean="0"/>
              <a:t>早期発見</a:t>
            </a:r>
            <a:r>
              <a:rPr kumimoji="1" lang="ja-JP" altLang="en-US" sz="1200" dirty="0"/>
              <a:t>・治療</a:t>
            </a:r>
            <a:r>
              <a:rPr kumimoji="1" lang="ja-JP" altLang="en-US" sz="1200" dirty="0" smtClean="0"/>
              <a:t>が重要</a:t>
            </a:r>
            <a:r>
              <a:rPr kumimoji="1" lang="ja-JP" altLang="en-US" sz="1200" dirty="0"/>
              <a:t>な</a:t>
            </a:r>
            <a:r>
              <a:rPr kumimoji="1" lang="ja-JP" altLang="en-US" sz="1200" dirty="0" err="1" smtClean="0"/>
              <a:t>た</a:t>
            </a:r>
            <a:endParaRPr kumimoji="1" lang="en-US" altLang="ja-JP" sz="1200" dirty="0" smtClean="0"/>
          </a:p>
          <a:p>
            <a:r>
              <a:rPr kumimoji="1" lang="ja-JP" altLang="en-US" sz="1200" dirty="0" smtClean="0"/>
              <a:t>　め</a:t>
            </a:r>
            <a:r>
              <a:rPr kumimoji="1" lang="ja-JP" altLang="en-US" sz="1200" dirty="0"/>
              <a:t>、知識の普及等による発症・</a:t>
            </a:r>
            <a:r>
              <a:rPr kumimoji="1" lang="ja-JP" altLang="en-US" sz="1200" dirty="0" smtClean="0"/>
              <a:t>重症化</a:t>
            </a:r>
            <a:r>
              <a:rPr kumimoji="1" lang="ja-JP" altLang="en-US" sz="1200" dirty="0"/>
              <a:t>予防や</a:t>
            </a:r>
            <a:r>
              <a:rPr kumimoji="1" lang="ja-JP" altLang="en-US" sz="1200" dirty="0" smtClean="0"/>
              <a:t>かかりつけ</a:t>
            </a:r>
            <a:r>
              <a:rPr kumimoji="1" lang="ja-JP" altLang="en-US" sz="1200" dirty="0"/>
              <a:t>医、</a:t>
            </a:r>
            <a:r>
              <a:rPr kumimoji="1" lang="ja-JP" altLang="en-US" sz="1200" dirty="0" smtClean="0"/>
              <a:t>専門</a:t>
            </a:r>
            <a:endParaRPr kumimoji="1" lang="en-US" altLang="ja-JP" sz="1200" dirty="0" smtClean="0"/>
          </a:p>
          <a:p>
            <a:r>
              <a:rPr kumimoji="1" lang="ja-JP" altLang="en-US" sz="1200" dirty="0" smtClean="0"/>
              <a:t>　医</a:t>
            </a:r>
            <a:r>
              <a:rPr kumimoji="1" lang="ja-JP" altLang="en-US" sz="1200" dirty="0"/>
              <a:t>等の医療連携体制の</a:t>
            </a:r>
            <a:r>
              <a:rPr kumimoji="1" lang="ja-JP" altLang="en-US" sz="1200" dirty="0" smtClean="0"/>
              <a:t>構築が</a:t>
            </a:r>
            <a:r>
              <a:rPr kumimoji="1" lang="ja-JP" altLang="en-US" sz="1200" dirty="0"/>
              <a:t>必要</a:t>
            </a:r>
            <a:r>
              <a:rPr kumimoji="1" lang="ja-JP" altLang="en-US" sz="1200" dirty="0" smtClean="0"/>
              <a:t>。</a:t>
            </a:r>
            <a:endParaRPr kumimoji="1" lang="en-US" altLang="ja-JP" sz="1200" dirty="0" smtClean="0"/>
          </a:p>
          <a:p>
            <a:endParaRPr kumimoji="1" lang="en-US" altLang="ja-JP" sz="1200" dirty="0"/>
          </a:p>
          <a:p>
            <a:r>
              <a:rPr kumimoji="1" lang="ja-JP" altLang="en-US" sz="1200" b="1" dirty="0"/>
              <a:t>＜主な施策＞　</a:t>
            </a:r>
            <a:endParaRPr kumimoji="1" lang="en-US" altLang="ja-JP" sz="1200" dirty="0"/>
          </a:p>
          <a:p>
            <a:r>
              <a:rPr kumimoji="1" lang="ja-JP" altLang="en-US" sz="1200" dirty="0"/>
              <a:t>○　特定健診の意義を周知するとともに、重症化リスク</a:t>
            </a:r>
            <a:r>
              <a:rPr kumimoji="1" lang="ja-JP" altLang="en-US" sz="1200" dirty="0" smtClean="0"/>
              <a:t>がある者に</a:t>
            </a:r>
            <a:endParaRPr kumimoji="1" lang="en-US" altLang="ja-JP" sz="1200" dirty="0" smtClean="0"/>
          </a:p>
          <a:p>
            <a:r>
              <a:rPr kumimoji="1" lang="ja-JP" altLang="en-US" sz="1200" dirty="0" smtClean="0"/>
              <a:t>　対して</a:t>
            </a:r>
            <a:r>
              <a:rPr kumimoji="1" lang="ja-JP" altLang="en-US" sz="1200" dirty="0"/>
              <a:t>保健指導や医療機関の受診勧奨を実施し</a:t>
            </a:r>
            <a:r>
              <a:rPr kumimoji="1" lang="ja-JP" altLang="en-US" sz="1200" dirty="0" smtClean="0"/>
              <a:t>、重症化予防</a:t>
            </a:r>
            <a:r>
              <a:rPr kumimoji="1" lang="ja-JP" altLang="en-US" sz="1200" dirty="0"/>
              <a:t>に</a:t>
            </a:r>
            <a:r>
              <a:rPr kumimoji="1" lang="ja-JP" altLang="en-US" sz="1200" dirty="0" smtClean="0"/>
              <a:t>努</a:t>
            </a:r>
            <a:endParaRPr kumimoji="1" lang="en-US" altLang="ja-JP" sz="1200" dirty="0" smtClean="0"/>
          </a:p>
          <a:p>
            <a:r>
              <a:rPr kumimoji="1" lang="ja-JP" altLang="en-US" sz="1200" dirty="0" smtClean="0"/>
              <a:t>　める</a:t>
            </a:r>
            <a:r>
              <a:rPr kumimoji="1" lang="ja-JP" altLang="en-US" sz="1200" dirty="0"/>
              <a:t>。</a:t>
            </a:r>
            <a:endParaRPr kumimoji="1" lang="en-US" altLang="ja-JP" sz="1200" dirty="0"/>
          </a:p>
          <a:p>
            <a:r>
              <a:rPr kumimoji="1" lang="ja-JP" altLang="en-US" sz="1200" dirty="0"/>
              <a:t>○　かかりつけ医、専門医等が連携し、早期に適切な</a:t>
            </a:r>
            <a:r>
              <a:rPr kumimoji="1" lang="ja-JP" altLang="en-US" sz="1200" dirty="0" smtClean="0"/>
              <a:t>診療</a:t>
            </a:r>
            <a:r>
              <a:rPr kumimoji="1" lang="ja-JP" altLang="en-US" sz="1200" dirty="0"/>
              <a:t>に</a:t>
            </a:r>
            <a:r>
              <a:rPr kumimoji="1" lang="ja-JP" altLang="en-US" sz="1200" dirty="0" smtClean="0"/>
              <a:t>つなげ</a:t>
            </a:r>
            <a:endParaRPr kumimoji="1" lang="en-US" altLang="ja-JP" sz="1200" dirty="0" smtClean="0"/>
          </a:p>
          <a:p>
            <a:r>
              <a:rPr kumimoji="1" lang="ja-JP" altLang="en-US" sz="1200" dirty="0" smtClean="0"/>
              <a:t>　る</a:t>
            </a:r>
            <a:r>
              <a:rPr kumimoji="1" lang="ja-JP" altLang="en-US" sz="1200" dirty="0"/>
              <a:t>ため、診療連携体制の整備を図る</a:t>
            </a:r>
            <a:r>
              <a:rPr kumimoji="1" lang="ja-JP" altLang="en-US" sz="1200" dirty="0" smtClean="0"/>
              <a:t>。</a:t>
            </a:r>
            <a:endParaRPr kumimoji="1" lang="en-US" altLang="ja-JP" sz="1200" dirty="0"/>
          </a:p>
        </p:txBody>
      </p:sp>
      <p:sp>
        <p:nvSpPr>
          <p:cNvPr id="14" name="テキスト ボックス 13"/>
          <p:cNvSpPr txBox="1"/>
          <p:nvPr/>
        </p:nvSpPr>
        <p:spPr>
          <a:xfrm>
            <a:off x="4985068" y="425865"/>
            <a:ext cx="482318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第７節　歯科保健医療対策</a:t>
            </a:r>
            <a:endParaRPr kumimoji="1" lang="ja-JP" altLang="en-US" sz="1400" b="1" dirty="0"/>
          </a:p>
        </p:txBody>
      </p:sp>
      <p:sp>
        <p:nvSpPr>
          <p:cNvPr id="15" name="テキスト ボックス 14"/>
          <p:cNvSpPr txBox="1"/>
          <p:nvPr/>
        </p:nvSpPr>
        <p:spPr>
          <a:xfrm>
            <a:off x="4985068" y="733642"/>
            <a:ext cx="4784182" cy="3416320"/>
          </a:xfrm>
          <a:prstGeom prst="rect">
            <a:avLst/>
          </a:prstGeom>
          <a:noFill/>
        </p:spPr>
        <p:txBody>
          <a:bodyPr wrap="square" rtlCol="0">
            <a:spAutoFit/>
          </a:bodyPr>
          <a:lstStyle/>
          <a:p>
            <a:r>
              <a:rPr kumimoji="1" lang="ja-JP" altLang="en-US" sz="1200" b="1" dirty="0"/>
              <a:t>＜現状・課題＞</a:t>
            </a:r>
            <a:endParaRPr kumimoji="1" lang="en-US" altLang="ja-JP" sz="1200" b="1" dirty="0"/>
          </a:p>
          <a:p>
            <a:r>
              <a:rPr kumimoji="1" lang="ja-JP" altLang="en-US" sz="1200" dirty="0"/>
              <a:t>　</a:t>
            </a:r>
            <a:r>
              <a:rPr kumimoji="1" lang="ja-JP" altLang="en-US" sz="1200" dirty="0" smtClean="0"/>
              <a:t>　</a:t>
            </a:r>
            <a:r>
              <a:rPr kumimoji="1" lang="ja-JP" altLang="en-US" sz="1200" dirty="0" smtClean="0">
                <a:latin typeface="+mn-ea"/>
              </a:rPr>
              <a:t>各ライフステージ</a:t>
            </a:r>
            <a:r>
              <a:rPr kumimoji="1" lang="ja-JP" altLang="en-US" sz="1200" dirty="0">
                <a:latin typeface="+mn-ea"/>
              </a:rPr>
              <a:t>で歯・口腔の健康状態の改善を</a:t>
            </a:r>
            <a:r>
              <a:rPr kumimoji="1" lang="ja-JP" altLang="en-US" sz="1200" dirty="0" smtClean="0">
                <a:latin typeface="+mn-ea"/>
              </a:rPr>
              <a:t>図るため</a:t>
            </a:r>
            <a:r>
              <a:rPr kumimoji="1" lang="ja-JP" altLang="en-US" sz="1200" dirty="0">
                <a:latin typeface="+mn-ea"/>
              </a:rPr>
              <a:t>、</a:t>
            </a:r>
            <a:r>
              <a:rPr kumimoji="1" lang="ja-JP" altLang="en-US" sz="1200" dirty="0" smtClean="0">
                <a:latin typeface="+mn-ea"/>
              </a:rPr>
              <a:t>全</a:t>
            </a:r>
            <a:endParaRPr kumimoji="1" lang="en-US" altLang="ja-JP" sz="1200" dirty="0" smtClean="0">
              <a:latin typeface="+mn-ea"/>
            </a:endParaRPr>
          </a:p>
          <a:p>
            <a:r>
              <a:rPr kumimoji="1" lang="ja-JP" altLang="en-US" sz="1200" dirty="0" smtClean="0">
                <a:latin typeface="+mn-ea"/>
              </a:rPr>
              <a:t>　</a:t>
            </a:r>
            <a:r>
              <a:rPr kumimoji="1" lang="ja-JP" altLang="en-US" sz="1200" dirty="0" err="1" smtClean="0">
                <a:latin typeface="+mn-ea"/>
              </a:rPr>
              <a:t>ての</a:t>
            </a:r>
            <a:r>
              <a:rPr kumimoji="1" lang="ja-JP" altLang="en-US" sz="1200" dirty="0">
                <a:latin typeface="+mn-ea"/>
              </a:rPr>
              <a:t>道民が住み慣れた地域において、</a:t>
            </a:r>
            <a:r>
              <a:rPr kumimoji="1" lang="ja-JP" altLang="en-US" sz="1200" dirty="0" smtClean="0">
                <a:latin typeface="+mn-ea"/>
              </a:rPr>
              <a:t>生涯を通じて必要</a:t>
            </a:r>
            <a:r>
              <a:rPr kumimoji="1" lang="ja-JP" altLang="en-US" sz="1200" dirty="0">
                <a:latin typeface="+mn-ea"/>
              </a:rPr>
              <a:t>な歯科</a:t>
            </a:r>
            <a:r>
              <a:rPr kumimoji="1" lang="ja-JP" altLang="en-US" sz="1200" dirty="0" smtClean="0">
                <a:latin typeface="+mn-ea"/>
              </a:rPr>
              <a:t>保</a:t>
            </a:r>
            <a:endParaRPr kumimoji="1" lang="en-US" altLang="ja-JP" sz="1200" dirty="0" smtClean="0">
              <a:latin typeface="+mn-ea"/>
            </a:endParaRPr>
          </a:p>
          <a:p>
            <a:r>
              <a:rPr kumimoji="1" lang="ja-JP" altLang="en-US" sz="1200" dirty="0" smtClean="0">
                <a:latin typeface="+mn-ea"/>
              </a:rPr>
              <a:t>　健</a:t>
            </a:r>
            <a:r>
              <a:rPr kumimoji="1" lang="ja-JP" altLang="en-US" sz="1200" dirty="0">
                <a:latin typeface="+mn-ea"/>
              </a:rPr>
              <a:t>医療サービスを利用できる</a:t>
            </a:r>
            <a:r>
              <a:rPr kumimoji="1" lang="ja-JP" altLang="en-US" sz="1200" dirty="0" smtClean="0">
                <a:latin typeface="+mn-ea"/>
              </a:rPr>
              <a:t>ように</a:t>
            </a:r>
            <a:r>
              <a:rPr kumimoji="1" lang="ja-JP" altLang="en-US" sz="1200" dirty="0">
                <a:latin typeface="+mn-ea"/>
              </a:rPr>
              <a:t>する</a:t>
            </a:r>
            <a:r>
              <a:rPr kumimoji="1" lang="ja-JP" altLang="en-US" sz="1200" dirty="0" smtClean="0">
                <a:latin typeface="+mn-ea"/>
              </a:rPr>
              <a:t>ことが</a:t>
            </a:r>
            <a:r>
              <a:rPr kumimoji="1" lang="ja-JP" altLang="en-US" sz="1200" dirty="0">
                <a:latin typeface="+mn-ea"/>
              </a:rPr>
              <a:t>求められる。</a:t>
            </a:r>
            <a:endParaRPr kumimoji="1" lang="en-US" altLang="ja-JP" sz="1200" dirty="0">
              <a:latin typeface="+mn-ea"/>
            </a:endParaRPr>
          </a:p>
          <a:p>
            <a:endParaRPr kumimoji="1" lang="en-US" altLang="ja-JP" sz="1200" dirty="0"/>
          </a:p>
          <a:p>
            <a:r>
              <a:rPr kumimoji="1" lang="ja-JP" altLang="en-US" sz="1200" b="1" dirty="0">
                <a:latin typeface="+mn-ea"/>
              </a:rPr>
              <a:t>＜主な施策＞</a:t>
            </a:r>
            <a:r>
              <a:rPr kumimoji="1" lang="ja-JP" altLang="en-US" sz="1200" dirty="0">
                <a:latin typeface="+mn-ea"/>
              </a:rPr>
              <a:t>　</a:t>
            </a:r>
            <a:endParaRPr kumimoji="1" lang="en-US" altLang="ja-JP" sz="1200" dirty="0">
              <a:latin typeface="+mn-ea"/>
            </a:endParaRPr>
          </a:p>
          <a:p>
            <a:r>
              <a:rPr kumimoji="1" lang="ja-JP" altLang="en-US" sz="1200" dirty="0">
                <a:latin typeface="+mn-ea"/>
              </a:rPr>
              <a:t>○　むし歯予防のため、保育所・学校等におけるフッ化物</a:t>
            </a:r>
            <a:r>
              <a:rPr kumimoji="1" lang="ja-JP" altLang="en-US" sz="1200" dirty="0" smtClean="0">
                <a:latin typeface="+mn-ea"/>
              </a:rPr>
              <a:t>洗口</a:t>
            </a:r>
            <a:r>
              <a:rPr kumimoji="1" lang="ja-JP" altLang="en-US" sz="1200" dirty="0">
                <a:latin typeface="+mn-ea"/>
              </a:rPr>
              <a:t>を</a:t>
            </a:r>
            <a:r>
              <a:rPr kumimoji="1" lang="ja-JP" altLang="en-US" sz="1200" dirty="0" smtClean="0">
                <a:latin typeface="+mn-ea"/>
              </a:rPr>
              <a:t>推</a:t>
            </a:r>
            <a:endParaRPr kumimoji="1" lang="en-US" altLang="ja-JP" sz="1200" dirty="0" smtClean="0">
              <a:latin typeface="+mn-ea"/>
            </a:endParaRPr>
          </a:p>
          <a:p>
            <a:r>
              <a:rPr kumimoji="1" lang="ja-JP" altLang="en-US" sz="1200" dirty="0" smtClean="0">
                <a:latin typeface="+mn-ea"/>
              </a:rPr>
              <a:t>　進</a:t>
            </a:r>
            <a:r>
              <a:rPr kumimoji="1" lang="ja-JP" altLang="en-US" sz="1200" dirty="0">
                <a:latin typeface="+mn-ea"/>
              </a:rPr>
              <a:t>。</a:t>
            </a:r>
          </a:p>
          <a:p>
            <a:r>
              <a:rPr kumimoji="1" lang="ja-JP" altLang="en-US" sz="1200" dirty="0">
                <a:latin typeface="+mn-ea"/>
              </a:rPr>
              <a:t>○　歯周病予防のため、定期的な歯科健診と適切な保健</a:t>
            </a:r>
            <a:r>
              <a:rPr kumimoji="1" lang="ja-JP" altLang="en-US" sz="1200" dirty="0" smtClean="0">
                <a:latin typeface="+mn-ea"/>
              </a:rPr>
              <a:t>指導を利用</a:t>
            </a:r>
            <a:endParaRPr kumimoji="1" lang="en-US" altLang="ja-JP" sz="1200" dirty="0" smtClean="0">
              <a:latin typeface="+mn-ea"/>
            </a:endParaRPr>
          </a:p>
          <a:p>
            <a:r>
              <a:rPr kumimoji="1" lang="ja-JP" altLang="en-US" sz="1200" dirty="0" smtClean="0">
                <a:latin typeface="+mn-ea"/>
              </a:rPr>
              <a:t>　できる</a:t>
            </a:r>
            <a:r>
              <a:rPr kumimoji="1" lang="ja-JP" altLang="en-US" sz="1200" dirty="0">
                <a:latin typeface="+mn-ea"/>
              </a:rPr>
              <a:t>機会の確保に努める。</a:t>
            </a:r>
          </a:p>
          <a:p>
            <a:r>
              <a:rPr kumimoji="1" lang="ja-JP" altLang="en-US" sz="1200" dirty="0">
                <a:latin typeface="+mn-ea"/>
              </a:rPr>
              <a:t>○　高齢期の歯科保健医療の推進のため、高齢者の口腔</a:t>
            </a:r>
            <a:r>
              <a:rPr kumimoji="1" lang="ja-JP" altLang="en-US" sz="1200" dirty="0" smtClean="0">
                <a:latin typeface="+mn-ea"/>
              </a:rPr>
              <a:t>機能の維</a:t>
            </a:r>
            <a:endParaRPr kumimoji="1" lang="en-US" altLang="ja-JP" sz="1200" dirty="0" smtClean="0">
              <a:latin typeface="+mn-ea"/>
            </a:endParaRPr>
          </a:p>
          <a:p>
            <a:r>
              <a:rPr kumimoji="1" lang="ja-JP" altLang="en-US" sz="1200" dirty="0" smtClean="0">
                <a:latin typeface="+mn-ea"/>
              </a:rPr>
              <a:t>　持</a:t>
            </a:r>
            <a:r>
              <a:rPr kumimoji="1" lang="ja-JP" altLang="en-US" sz="1200" dirty="0">
                <a:latin typeface="+mn-ea"/>
              </a:rPr>
              <a:t>・向上を推進。</a:t>
            </a:r>
          </a:p>
          <a:p>
            <a:r>
              <a:rPr kumimoji="1" lang="ja-JP" altLang="en-US" sz="1200" dirty="0">
                <a:latin typeface="+mn-ea"/>
              </a:rPr>
              <a:t>○　</a:t>
            </a:r>
            <a:r>
              <a:rPr kumimoji="1" lang="ja-JP" altLang="en-US" sz="1200" dirty="0" err="1">
                <a:latin typeface="+mn-ea"/>
              </a:rPr>
              <a:t>障がい</a:t>
            </a:r>
            <a:r>
              <a:rPr kumimoji="1" lang="ja-JP" altLang="en-US" sz="1200" dirty="0">
                <a:latin typeface="+mn-ea"/>
              </a:rPr>
              <a:t>者（児）、要介護者への歯科保健医療の推進の</a:t>
            </a:r>
            <a:r>
              <a:rPr kumimoji="1" lang="ja-JP" altLang="en-US" sz="1200" dirty="0" smtClean="0">
                <a:latin typeface="+mn-ea"/>
              </a:rPr>
              <a:t>ため</a:t>
            </a:r>
            <a:r>
              <a:rPr kumimoji="1" lang="ja-JP" altLang="en-US" sz="1200" dirty="0">
                <a:latin typeface="+mn-ea"/>
              </a:rPr>
              <a:t>、</a:t>
            </a:r>
            <a:r>
              <a:rPr kumimoji="1" lang="ja-JP" altLang="en-US" sz="1200" dirty="0" smtClean="0">
                <a:latin typeface="+mn-ea"/>
              </a:rPr>
              <a:t>障</a:t>
            </a:r>
            <a:endParaRPr kumimoji="1" lang="en-US" altLang="ja-JP" sz="1200" dirty="0" smtClean="0">
              <a:latin typeface="+mn-ea"/>
            </a:endParaRPr>
          </a:p>
          <a:p>
            <a:r>
              <a:rPr kumimoji="1" lang="ja-JP" altLang="en-US" sz="1200" dirty="0" smtClean="0">
                <a:latin typeface="+mn-ea"/>
              </a:rPr>
              <a:t>　が</a:t>
            </a:r>
            <a:r>
              <a:rPr kumimoji="1" lang="ja-JP" altLang="en-US" sz="1200" dirty="0" err="1" smtClean="0">
                <a:latin typeface="+mn-ea"/>
              </a:rPr>
              <a:t>い</a:t>
            </a:r>
            <a:r>
              <a:rPr kumimoji="1" lang="ja-JP" altLang="en-US" sz="1200" dirty="0">
                <a:latin typeface="+mn-ea"/>
              </a:rPr>
              <a:t>者歯科医療協力医・協力歯科衛生士の確保と</a:t>
            </a:r>
            <a:r>
              <a:rPr kumimoji="1" lang="ja-JP" altLang="en-US" sz="1200" dirty="0" smtClean="0">
                <a:latin typeface="+mn-ea"/>
              </a:rPr>
              <a:t>歯科保健医療　</a:t>
            </a:r>
            <a:endParaRPr kumimoji="1" lang="en-US" altLang="ja-JP" sz="1200" dirty="0" smtClean="0">
              <a:latin typeface="+mn-ea"/>
            </a:endParaRPr>
          </a:p>
          <a:p>
            <a:r>
              <a:rPr kumimoji="1" lang="ja-JP" altLang="en-US" sz="1200" dirty="0" smtClean="0">
                <a:latin typeface="+mn-ea"/>
              </a:rPr>
              <a:t>　ネットワーク</a:t>
            </a:r>
            <a:r>
              <a:rPr kumimoji="1" lang="ja-JP" altLang="en-US" sz="1200" dirty="0">
                <a:latin typeface="+mn-ea"/>
              </a:rPr>
              <a:t>の充実を図る。</a:t>
            </a:r>
          </a:p>
          <a:p>
            <a:r>
              <a:rPr kumimoji="1" lang="ja-JP" altLang="en-US" sz="1200" dirty="0">
                <a:latin typeface="+mn-ea"/>
              </a:rPr>
              <a:t>○　北海道歯科医師会等の関係団体と連携しながら、様々</a:t>
            </a:r>
            <a:r>
              <a:rPr kumimoji="1" lang="ja-JP" altLang="en-US" sz="1200" dirty="0" smtClean="0">
                <a:latin typeface="+mn-ea"/>
              </a:rPr>
              <a:t>な機会を</a:t>
            </a:r>
            <a:endParaRPr kumimoji="1" lang="en-US" altLang="ja-JP" sz="1200" dirty="0" smtClean="0">
              <a:latin typeface="+mn-ea"/>
            </a:endParaRPr>
          </a:p>
          <a:p>
            <a:r>
              <a:rPr kumimoji="1" lang="ja-JP" altLang="en-US" sz="1200" dirty="0" smtClean="0">
                <a:latin typeface="+mn-ea"/>
              </a:rPr>
              <a:t>　通じて</a:t>
            </a:r>
            <a:r>
              <a:rPr kumimoji="1" lang="ja-JP" altLang="en-US" sz="1200" dirty="0">
                <a:latin typeface="+mn-ea"/>
              </a:rPr>
              <a:t>、「</a:t>
            </a:r>
            <a:r>
              <a:rPr kumimoji="1" lang="en-US" altLang="ja-JP" sz="1200" dirty="0">
                <a:latin typeface="+mn-ea"/>
              </a:rPr>
              <a:t>8020</a:t>
            </a:r>
            <a:r>
              <a:rPr kumimoji="1" lang="ja-JP" altLang="en-US" sz="1200" dirty="0">
                <a:latin typeface="+mn-ea"/>
              </a:rPr>
              <a:t>運動」等の道民の歯・口腔の</a:t>
            </a:r>
            <a:r>
              <a:rPr kumimoji="1" lang="ja-JP" altLang="en-US" sz="1200" dirty="0" smtClean="0">
                <a:latin typeface="+mn-ea"/>
              </a:rPr>
              <a:t>健康づくりについ</a:t>
            </a:r>
            <a:endParaRPr kumimoji="1" lang="en-US" altLang="ja-JP" sz="1200" dirty="0" smtClean="0">
              <a:latin typeface="+mn-ea"/>
            </a:endParaRPr>
          </a:p>
          <a:p>
            <a:r>
              <a:rPr kumimoji="1" lang="ja-JP" altLang="en-US" sz="1200" dirty="0" smtClean="0">
                <a:latin typeface="+mn-ea"/>
              </a:rPr>
              <a:t>　</a:t>
            </a:r>
            <a:r>
              <a:rPr kumimoji="1" lang="ja-JP" altLang="en-US" sz="1200" dirty="0" err="1" smtClean="0">
                <a:latin typeface="+mn-ea"/>
              </a:rPr>
              <a:t>て</a:t>
            </a:r>
            <a:r>
              <a:rPr kumimoji="1" lang="ja-JP" altLang="en-US" sz="1200" dirty="0">
                <a:latin typeface="+mn-ea"/>
              </a:rPr>
              <a:t>普及啓発</a:t>
            </a:r>
            <a:r>
              <a:rPr kumimoji="1" lang="ja-JP" altLang="en-US" sz="1200" dirty="0" smtClean="0">
                <a:latin typeface="+mn-ea"/>
              </a:rPr>
              <a:t>。</a:t>
            </a:r>
            <a:endParaRPr kumimoji="1" lang="ja-JP" altLang="en-US" sz="1200" dirty="0">
              <a:latin typeface="+mn-ea"/>
            </a:endParaRPr>
          </a:p>
        </p:txBody>
      </p:sp>
      <p:sp>
        <p:nvSpPr>
          <p:cNvPr id="18" name="テキスト ボックス 17"/>
          <p:cNvSpPr txBox="1"/>
          <p:nvPr/>
        </p:nvSpPr>
        <p:spPr>
          <a:xfrm>
            <a:off x="6531047" y="677509"/>
            <a:ext cx="3282838" cy="276999"/>
          </a:xfrm>
          <a:prstGeom prst="rect">
            <a:avLst/>
          </a:prstGeom>
          <a:solidFill>
            <a:schemeClr val="accent4">
              <a:lumMod val="20000"/>
              <a:lumOff val="80000"/>
            </a:schemeClr>
          </a:solidFill>
        </p:spPr>
        <p:txBody>
          <a:bodyPr wrap="square" rtlCol="0">
            <a:spAutoFit/>
          </a:bodyPr>
          <a:lstStyle/>
          <a:p>
            <a:pPr algn="ctr"/>
            <a:r>
              <a:rPr kumimoji="1" lang="ja-JP" altLang="en-US" sz="1200" b="1" dirty="0" smtClean="0"/>
              <a:t>関連計画：「北海道歯科保健医療推進計画」</a:t>
            </a:r>
            <a:endParaRPr kumimoji="1" lang="ja-JP" altLang="en-US" sz="1200" b="1" dirty="0"/>
          </a:p>
        </p:txBody>
      </p:sp>
      <p:sp>
        <p:nvSpPr>
          <p:cNvPr id="17" name="正方形/長方形 16"/>
          <p:cNvSpPr/>
          <p:nvPr/>
        </p:nvSpPr>
        <p:spPr>
          <a:xfrm>
            <a:off x="-2819" y="411377"/>
            <a:ext cx="4828817" cy="6446623"/>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975580" y="405969"/>
            <a:ext cx="4828817" cy="645203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996358" y="4121663"/>
            <a:ext cx="48006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第８節　今後高齢化に伴い増加する疾病等対策</a:t>
            </a:r>
            <a:endParaRPr kumimoji="1" lang="ja-JP" altLang="en-US" sz="1400" b="1" dirty="0"/>
          </a:p>
        </p:txBody>
      </p:sp>
      <p:sp>
        <p:nvSpPr>
          <p:cNvPr id="22" name="テキスト ボックス 21"/>
          <p:cNvSpPr txBox="1"/>
          <p:nvPr/>
        </p:nvSpPr>
        <p:spPr>
          <a:xfrm>
            <a:off x="4943252" y="4399667"/>
            <a:ext cx="4825998" cy="2492990"/>
          </a:xfrm>
          <a:prstGeom prst="rect">
            <a:avLst/>
          </a:prstGeom>
          <a:noFill/>
        </p:spPr>
        <p:txBody>
          <a:bodyPr wrap="square" rtlCol="0">
            <a:spAutoFit/>
          </a:bodyPr>
          <a:lstStyle/>
          <a:p>
            <a:r>
              <a:rPr kumimoji="1" lang="ja-JP" altLang="en-US" sz="1200" b="1" dirty="0" smtClean="0"/>
              <a:t>＜現状・課題＞</a:t>
            </a:r>
            <a:endParaRPr kumimoji="1" lang="en-US" altLang="ja-JP" sz="1200" b="1" dirty="0" smtClean="0"/>
          </a:p>
          <a:p>
            <a:r>
              <a:rPr kumimoji="1" lang="ja-JP" altLang="en-US" sz="1200" dirty="0" smtClean="0">
                <a:latin typeface="+mn-ea"/>
              </a:rPr>
              <a:t>　　高齢者の増加に伴い、高齢者特有の疾病等であるロコモティブ</a:t>
            </a:r>
            <a:endParaRPr kumimoji="1" lang="en-US" altLang="ja-JP" sz="1200" dirty="0" smtClean="0">
              <a:latin typeface="+mn-ea"/>
            </a:endParaRPr>
          </a:p>
          <a:p>
            <a:r>
              <a:rPr kumimoji="1" lang="ja-JP" altLang="en-US" sz="1200" dirty="0" smtClean="0">
                <a:latin typeface="+mn-ea"/>
              </a:rPr>
              <a:t>　シンドローム、フレイル、肺炎、大腿骨頸部骨折、誤嚥性肺炎等</a:t>
            </a:r>
            <a:endParaRPr kumimoji="1" lang="en-US" altLang="ja-JP" sz="1200" dirty="0" smtClean="0">
              <a:latin typeface="+mn-ea"/>
            </a:endParaRPr>
          </a:p>
          <a:p>
            <a:r>
              <a:rPr kumimoji="1" lang="ja-JP" altLang="en-US" sz="1200" dirty="0" smtClean="0">
                <a:latin typeface="+mn-ea"/>
              </a:rPr>
              <a:t>　への対策が重要。</a:t>
            </a:r>
            <a:endParaRPr kumimoji="1" lang="en-US" altLang="ja-JP" sz="1200" dirty="0" smtClean="0">
              <a:latin typeface="+mn-ea"/>
            </a:endParaRPr>
          </a:p>
          <a:p>
            <a:r>
              <a:rPr kumimoji="1" lang="ja-JP" altLang="en-US" sz="1200" dirty="0" smtClean="0">
                <a:latin typeface="+mn-ea"/>
              </a:rPr>
              <a:t>　　また、要介護状態等の予防又は軽減若しくは悪化の防止の推進</a:t>
            </a:r>
            <a:endParaRPr kumimoji="1" lang="en-US" altLang="ja-JP" sz="1200" dirty="0" smtClean="0">
              <a:latin typeface="+mn-ea"/>
            </a:endParaRPr>
          </a:p>
          <a:p>
            <a:r>
              <a:rPr kumimoji="1" lang="ja-JP" altLang="en-US" sz="1200" dirty="0" smtClean="0">
                <a:latin typeface="+mn-ea"/>
              </a:rPr>
              <a:t>　に当たっては、機能回復訓練等だけではなく、生活機能全体を向</a:t>
            </a:r>
            <a:endParaRPr kumimoji="1" lang="en-US" altLang="ja-JP" sz="1200" dirty="0" smtClean="0">
              <a:latin typeface="+mn-ea"/>
            </a:endParaRPr>
          </a:p>
          <a:p>
            <a:r>
              <a:rPr kumimoji="1" lang="ja-JP" altLang="en-US" sz="1200" dirty="0" smtClean="0">
                <a:latin typeface="+mn-ea"/>
              </a:rPr>
              <a:t>　上させ、活動的で生きがいを持てる地域づくり等を進めることが</a:t>
            </a:r>
            <a:endParaRPr kumimoji="1" lang="en-US" altLang="ja-JP" sz="1200" dirty="0" smtClean="0">
              <a:latin typeface="+mn-ea"/>
            </a:endParaRPr>
          </a:p>
          <a:p>
            <a:r>
              <a:rPr kumimoji="1" lang="ja-JP" altLang="en-US" sz="1200" dirty="0" smtClean="0">
                <a:latin typeface="+mn-ea"/>
              </a:rPr>
              <a:t>　重要。</a:t>
            </a:r>
            <a:endParaRPr kumimoji="1" lang="en-US" altLang="ja-JP" sz="1200" dirty="0" smtClean="0">
              <a:latin typeface="+mn-ea"/>
            </a:endParaRPr>
          </a:p>
          <a:p>
            <a:endParaRPr kumimoji="1" lang="en-US" altLang="ja-JP" sz="1200" dirty="0" smtClean="0"/>
          </a:p>
          <a:p>
            <a:r>
              <a:rPr kumimoji="1" lang="ja-JP" altLang="en-US" sz="1200" b="1" dirty="0" smtClean="0"/>
              <a:t>＜主な施策＞　</a:t>
            </a:r>
            <a:endParaRPr kumimoji="1" lang="en-US" altLang="ja-JP" sz="1200" b="1" dirty="0" smtClean="0"/>
          </a:p>
          <a:p>
            <a:r>
              <a:rPr kumimoji="1" lang="ja-JP" altLang="en-US" sz="1200" dirty="0" smtClean="0">
                <a:latin typeface="+mn-ea"/>
              </a:rPr>
              <a:t>○　市町村が実施する介護予防事業に対して、技術的な助言、支援</a:t>
            </a:r>
            <a:endParaRPr kumimoji="1" lang="en-US" altLang="ja-JP" sz="1200" dirty="0" smtClean="0">
              <a:latin typeface="+mn-ea"/>
            </a:endParaRPr>
          </a:p>
          <a:p>
            <a:r>
              <a:rPr kumimoji="1" lang="ja-JP" altLang="en-US" sz="1200" dirty="0" smtClean="0">
                <a:latin typeface="+mn-ea"/>
              </a:rPr>
              <a:t>　を行うとともに、保健師、歯科衛生士等の専門職の派遣を行うな</a:t>
            </a:r>
            <a:endParaRPr kumimoji="1" lang="en-US" altLang="ja-JP" sz="1200" dirty="0" smtClean="0">
              <a:latin typeface="+mn-ea"/>
            </a:endParaRPr>
          </a:p>
          <a:p>
            <a:r>
              <a:rPr kumimoji="1" lang="ja-JP" altLang="en-US" sz="1200" dirty="0" smtClean="0">
                <a:latin typeface="+mn-ea"/>
              </a:rPr>
              <a:t>　どして、効果的な事業が推進されるよう支援。</a:t>
            </a:r>
            <a:endParaRPr kumimoji="1" lang="en-US" altLang="ja-JP" sz="1200" dirty="0" smtClean="0">
              <a:latin typeface="+mn-ea"/>
            </a:endParaRPr>
          </a:p>
        </p:txBody>
      </p:sp>
      <p:sp>
        <p:nvSpPr>
          <p:cNvPr id="20"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3</a:t>
            </a:fld>
            <a:endParaRPr kumimoji="1" lang="ja-JP" altLang="en-US" dirty="0"/>
          </a:p>
        </p:txBody>
      </p:sp>
    </p:spTree>
    <p:extLst>
      <p:ext uri="{BB962C8B-B14F-4D97-AF65-F5344CB8AC3E}">
        <p14:creationId xmlns:p14="http://schemas.microsoft.com/office/powerpoint/2010/main" val="325938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384995"/>
          </a:xfrm>
          <a:prstGeom prst="rect">
            <a:avLst/>
          </a:prstGeom>
          <a:noFill/>
        </p:spPr>
        <p:txBody>
          <a:bodyPr wrap="square" rtlCol="0">
            <a:spAutoFit/>
          </a:bodyPr>
          <a:lstStyle/>
          <a:p>
            <a:pPr algn="ctr"/>
            <a:r>
              <a:rPr kumimoji="1" lang="ja-JP" altLang="en-US" sz="2800" b="1" dirty="0" smtClean="0"/>
              <a:t>第５章</a:t>
            </a:r>
            <a:endParaRPr kumimoji="1" lang="en-US" altLang="ja-JP" sz="2800" b="1" dirty="0" smtClean="0"/>
          </a:p>
          <a:p>
            <a:pPr algn="ctr"/>
            <a:endParaRPr kumimoji="1" lang="en-US" altLang="ja-JP" sz="2800" b="1" dirty="0"/>
          </a:p>
          <a:p>
            <a:pPr algn="ctr"/>
            <a:r>
              <a:rPr kumimoji="1" lang="ja-JP" altLang="en-US" sz="2800" b="1" dirty="0" smtClean="0"/>
              <a:t>医療の安全確保と医療サービスの向上</a:t>
            </a:r>
            <a:endParaRPr kumimoji="1" lang="ja-JP" altLang="en-US" sz="24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4</a:t>
            </a:fld>
            <a:endParaRPr kumimoji="1" lang="ja-JP" altLang="en-US"/>
          </a:p>
        </p:txBody>
      </p:sp>
    </p:spTree>
    <p:extLst>
      <p:ext uri="{BB962C8B-B14F-4D97-AF65-F5344CB8AC3E}">
        <p14:creationId xmlns:p14="http://schemas.microsoft.com/office/powerpoint/2010/main" val="4274479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第５章　医療の安全確保と医療サービスの向上</a:t>
            </a:r>
            <a:endParaRPr kumimoji="1" lang="ja-JP" altLang="en-US" b="1" dirty="0">
              <a:solidFill>
                <a:schemeClr val="bg1"/>
              </a:solidFill>
            </a:endParaRPr>
          </a:p>
        </p:txBody>
      </p:sp>
      <p:sp>
        <p:nvSpPr>
          <p:cNvPr id="9" name="テキスト ボックス 8"/>
          <p:cNvSpPr txBox="1"/>
          <p:nvPr/>
        </p:nvSpPr>
        <p:spPr>
          <a:xfrm>
            <a:off x="-1" y="417317"/>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　医療安全対策</a:t>
            </a:r>
            <a:endParaRPr kumimoji="1" lang="ja-JP" altLang="en-US" sz="1400" b="1" dirty="0"/>
          </a:p>
        </p:txBody>
      </p:sp>
      <p:sp>
        <p:nvSpPr>
          <p:cNvPr id="12" name="テキスト ボックス 11"/>
          <p:cNvSpPr txBox="1"/>
          <p:nvPr/>
        </p:nvSpPr>
        <p:spPr>
          <a:xfrm>
            <a:off x="5043712" y="423733"/>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第３節　医療機関相互の役割分担と広域連携の推進</a:t>
            </a:r>
            <a:endParaRPr kumimoji="1" lang="ja-JP" altLang="en-US" sz="1400" b="1" dirty="0"/>
          </a:p>
        </p:txBody>
      </p:sp>
      <p:sp>
        <p:nvSpPr>
          <p:cNvPr id="13" name="テキスト ボックス 12"/>
          <p:cNvSpPr txBox="1"/>
          <p:nvPr/>
        </p:nvSpPr>
        <p:spPr>
          <a:xfrm>
            <a:off x="5035548" y="701701"/>
            <a:ext cx="4826000" cy="6186309"/>
          </a:xfrm>
          <a:prstGeom prst="rect">
            <a:avLst/>
          </a:prstGeom>
          <a:noFill/>
        </p:spPr>
        <p:txBody>
          <a:bodyPr wrap="square" rtlCol="0">
            <a:spAutoFit/>
          </a:bodyPr>
          <a:lstStyle/>
          <a:p>
            <a:r>
              <a:rPr kumimoji="1" lang="ja-JP" altLang="en-US" sz="1200" b="1" dirty="0" smtClean="0"/>
              <a:t>１　地方・地域センター病院等の機能の充実　</a:t>
            </a:r>
            <a:endParaRPr kumimoji="1" lang="en-US" altLang="ja-JP" sz="1200" b="1" dirty="0" smtClean="0"/>
          </a:p>
          <a:p>
            <a:r>
              <a:rPr kumimoji="1" lang="ja-JP" altLang="en-US" sz="1200" b="1" dirty="0" smtClean="0"/>
              <a:t>＜現状・課題＞</a:t>
            </a:r>
            <a:endParaRPr kumimoji="1" lang="en-US" altLang="ja-JP" sz="1200" b="1" dirty="0" smtClean="0"/>
          </a:p>
          <a:p>
            <a:r>
              <a:rPr kumimoji="1" lang="ja-JP" altLang="en-US" sz="1200" dirty="0" smtClean="0"/>
              <a:t>○　第二次医療圏の中核医療機関等として、地域に必要な診療体制</a:t>
            </a:r>
            <a:endParaRPr kumimoji="1" lang="en-US" altLang="ja-JP" sz="1200" dirty="0" smtClean="0"/>
          </a:p>
          <a:p>
            <a:r>
              <a:rPr kumimoji="1" lang="ja-JP" altLang="en-US" sz="1200" dirty="0" smtClean="0"/>
              <a:t>　を確保するとともに、地域の医療機関への医師等の派遣等を実施。</a:t>
            </a:r>
            <a:endParaRPr kumimoji="1" lang="en-US" altLang="ja-JP" sz="1200" dirty="0" smtClean="0"/>
          </a:p>
          <a:p>
            <a:r>
              <a:rPr kumimoji="1" lang="ja-JP" altLang="en-US" sz="1200" dirty="0" smtClean="0"/>
              <a:t>　病院によっては、医師不足から医師派遣等の機能低下が見られる。</a:t>
            </a:r>
            <a:endParaRPr kumimoji="1" lang="en-US" altLang="ja-JP" sz="1200" dirty="0" smtClean="0"/>
          </a:p>
          <a:p>
            <a:endParaRPr kumimoji="1" lang="en-US" altLang="ja-JP" sz="1200" b="1" dirty="0"/>
          </a:p>
          <a:p>
            <a:r>
              <a:rPr kumimoji="1" lang="ja-JP" altLang="en-US" sz="1200" b="1" dirty="0" smtClean="0"/>
              <a:t>＜主な施策＞</a:t>
            </a:r>
            <a:endParaRPr kumimoji="1" lang="en-US" altLang="ja-JP" sz="1200" b="1" dirty="0" smtClean="0"/>
          </a:p>
          <a:p>
            <a:r>
              <a:rPr kumimoji="1" lang="ja-JP" altLang="en-US" sz="1200" dirty="0" smtClean="0"/>
              <a:t>　　医療機能及び地域医療支援機能の充実を図るとともに、地域医</a:t>
            </a:r>
            <a:endParaRPr kumimoji="1" lang="en-US" altLang="ja-JP" sz="1200" dirty="0" smtClean="0"/>
          </a:p>
          <a:p>
            <a:r>
              <a:rPr kumimoji="1" lang="ja-JP" altLang="en-US" sz="1200" dirty="0" smtClean="0"/>
              <a:t>　療構想の実現に向けた取組を促進。</a:t>
            </a:r>
            <a:endParaRPr kumimoji="1" lang="en-US" altLang="ja-JP" sz="1200" dirty="0" smtClean="0"/>
          </a:p>
          <a:p>
            <a:r>
              <a:rPr kumimoji="1" lang="ja-JP" altLang="en-US" sz="1200" dirty="0" smtClean="0"/>
              <a:t>　　◇　地域の医療機関への医師等の派遣</a:t>
            </a:r>
            <a:endParaRPr kumimoji="1" lang="en-US" altLang="ja-JP" sz="1200" dirty="0" smtClean="0"/>
          </a:p>
          <a:p>
            <a:r>
              <a:rPr kumimoji="1" lang="ja-JP" altLang="en-US" sz="1200" dirty="0" smtClean="0"/>
              <a:t>　　◇　地域の医療機関も参加できる研修会の開催　など</a:t>
            </a:r>
            <a:endParaRPr kumimoji="1" lang="en-US" altLang="ja-JP" sz="1200" dirty="0"/>
          </a:p>
          <a:p>
            <a:endParaRPr kumimoji="1" lang="en-US" altLang="ja-JP" sz="1200" b="1" dirty="0"/>
          </a:p>
          <a:p>
            <a:r>
              <a:rPr kumimoji="1" lang="ja-JP" altLang="en-US" sz="1200" b="1" dirty="0" smtClean="0"/>
              <a:t>２　地域医療支援病院の整備</a:t>
            </a:r>
            <a:endParaRPr kumimoji="1" lang="en-US" altLang="ja-JP" sz="1200" b="1" dirty="0" smtClean="0"/>
          </a:p>
          <a:p>
            <a:r>
              <a:rPr kumimoji="1" lang="ja-JP" altLang="en-US" sz="1200" b="1" dirty="0"/>
              <a:t>＜現状・課題＞</a:t>
            </a:r>
            <a:endParaRPr kumimoji="1" lang="en-US" altLang="ja-JP" sz="1200" b="1" dirty="0"/>
          </a:p>
          <a:p>
            <a:r>
              <a:rPr kumimoji="1" lang="ja-JP" altLang="en-US" sz="1200" dirty="0"/>
              <a:t>　</a:t>
            </a:r>
            <a:r>
              <a:rPr kumimoji="1" lang="ja-JP" altLang="en-US" sz="1200" dirty="0" smtClean="0"/>
              <a:t>　地域</a:t>
            </a:r>
            <a:r>
              <a:rPr kumimoji="1" lang="ja-JP" altLang="en-US" sz="1200" dirty="0"/>
              <a:t>医療支援病院は、紹介患者に対する医療提供、医療機器</a:t>
            </a:r>
            <a:r>
              <a:rPr kumimoji="1" lang="ja-JP" altLang="en-US" sz="1200" dirty="0" smtClean="0"/>
              <a:t>等　</a:t>
            </a:r>
            <a:endParaRPr kumimoji="1" lang="en-US" altLang="ja-JP" sz="1200" dirty="0" smtClean="0"/>
          </a:p>
          <a:p>
            <a:r>
              <a:rPr kumimoji="1" lang="ja-JP" altLang="en-US" sz="1200" dirty="0" smtClean="0"/>
              <a:t>　の</a:t>
            </a:r>
            <a:r>
              <a:rPr kumimoji="1" lang="ja-JP" altLang="en-US" sz="1200" dirty="0"/>
              <a:t>共同利用などを通じ、かかりつけ医等を支援する能力を備え</a:t>
            </a:r>
            <a:r>
              <a:rPr kumimoji="1" lang="ja-JP" altLang="en-US" sz="1200" dirty="0" smtClean="0"/>
              <a:t>、</a:t>
            </a:r>
            <a:endParaRPr kumimoji="1" lang="en-US" altLang="ja-JP" sz="1200" dirty="0" smtClean="0"/>
          </a:p>
          <a:p>
            <a:r>
              <a:rPr kumimoji="1" lang="ja-JP" altLang="en-US" sz="1200" dirty="0" smtClean="0"/>
              <a:t>　地域</a:t>
            </a:r>
            <a:r>
              <a:rPr kumimoji="1" lang="ja-JP" altLang="en-US" sz="1200" dirty="0"/>
              <a:t>医療の確保を図る病院からの申請を知事が承認すること</a:t>
            </a:r>
            <a:r>
              <a:rPr kumimoji="1" lang="ja-JP" altLang="en-US" sz="1200" dirty="0" smtClean="0"/>
              <a:t>と</a:t>
            </a:r>
            <a:endParaRPr kumimoji="1" lang="en-US" altLang="ja-JP" sz="1200" dirty="0" smtClean="0"/>
          </a:p>
          <a:p>
            <a:r>
              <a:rPr kumimoji="1" lang="ja-JP" altLang="en-US" sz="1200" dirty="0" smtClean="0"/>
              <a:t>　なって</a:t>
            </a:r>
            <a:r>
              <a:rPr kumimoji="1" lang="ja-JP" altLang="en-US" sz="1200" dirty="0"/>
              <a:t>おり、令和５年１０月１日現在、１９病院が承認。</a:t>
            </a:r>
            <a:endParaRPr kumimoji="1" lang="en-US" altLang="ja-JP" sz="1200" dirty="0"/>
          </a:p>
          <a:p>
            <a:endParaRPr kumimoji="1" lang="en-US" altLang="ja-JP" sz="1200" b="1" dirty="0" smtClean="0"/>
          </a:p>
          <a:p>
            <a:r>
              <a:rPr kumimoji="1" lang="ja-JP" altLang="en-US" sz="1200" b="1" dirty="0" smtClean="0"/>
              <a:t>＜</a:t>
            </a:r>
            <a:r>
              <a:rPr kumimoji="1" lang="ja-JP" altLang="en-US" sz="1200" b="1" dirty="0"/>
              <a:t>主な施策＞</a:t>
            </a:r>
            <a:endParaRPr kumimoji="1" lang="en-US" altLang="ja-JP" sz="1200" b="1" dirty="0"/>
          </a:p>
          <a:p>
            <a:r>
              <a:rPr kumimoji="1" lang="ja-JP" altLang="en-US" sz="1200" dirty="0"/>
              <a:t>　</a:t>
            </a:r>
            <a:r>
              <a:rPr kumimoji="1" lang="ja-JP" altLang="en-US" sz="1200" dirty="0" smtClean="0"/>
              <a:t>　地域</a:t>
            </a:r>
            <a:r>
              <a:rPr kumimoji="1" lang="ja-JP" altLang="en-US" sz="1200" dirty="0"/>
              <a:t>医療支援病院等の整備に向け、医療機関等に必要な働き</a:t>
            </a:r>
            <a:r>
              <a:rPr kumimoji="1" lang="ja-JP" altLang="en-US" sz="1200" dirty="0" smtClean="0"/>
              <a:t>か</a:t>
            </a:r>
            <a:endParaRPr kumimoji="1" lang="en-US" altLang="ja-JP" sz="1200" dirty="0" smtClean="0"/>
          </a:p>
          <a:p>
            <a:r>
              <a:rPr kumimoji="1" lang="ja-JP" altLang="en-US" sz="1200" dirty="0" smtClean="0"/>
              <a:t>　</a:t>
            </a:r>
            <a:r>
              <a:rPr kumimoji="1" lang="ja-JP" altLang="en-US" sz="1200" dirty="0" err="1" smtClean="0"/>
              <a:t>けを</a:t>
            </a:r>
            <a:r>
              <a:rPr kumimoji="1" lang="ja-JP" altLang="en-US" sz="1200" dirty="0"/>
              <a:t>行う。</a:t>
            </a:r>
            <a:endParaRPr kumimoji="1" lang="en-US" altLang="ja-JP" sz="1200" dirty="0"/>
          </a:p>
          <a:p>
            <a:endParaRPr kumimoji="1" lang="en-US" altLang="ja-JP" sz="1200" b="1" dirty="0" smtClean="0"/>
          </a:p>
          <a:p>
            <a:r>
              <a:rPr kumimoji="1" lang="ja-JP" altLang="en-US" sz="1200" b="1" dirty="0" smtClean="0"/>
              <a:t>３　地域連携クリティカルパスの普及</a:t>
            </a:r>
            <a:endParaRPr kumimoji="1" lang="en-US" altLang="ja-JP" sz="1200" b="1" dirty="0" smtClean="0"/>
          </a:p>
          <a:p>
            <a:r>
              <a:rPr kumimoji="1" lang="ja-JP" altLang="en-US" sz="1200" b="1" dirty="0" smtClean="0"/>
              <a:t>＜</a:t>
            </a:r>
            <a:r>
              <a:rPr kumimoji="1" lang="ja-JP" altLang="en-US" sz="1200" b="1" dirty="0"/>
              <a:t>現状・課題＞</a:t>
            </a:r>
            <a:endParaRPr kumimoji="1" lang="en-US" altLang="ja-JP" sz="1200" b="1" dirty="0"/>
          </a:p>
          <a:p>
            <a:r>
              <a:rPr lang="ja-JP" altLang="en-US" sz="1200" dirty="0" smtClean="0">
                <a:latin typeface="+mn-ea"/>
              </a:rPr>
              <a:t>　</a:t>
            </a:r>
            <a:r>
              <a:rPr lang="ja-JP" altLang="en-US" sz="1200" dirty="0">
                <a:latin typeface="+mn-ea"/>
              </a:rPr>
              <a:t>　地域において急性期から回復期、維持期、在宅医療</a:t>
            </a:r>
            <a:r>
              <a:rPr lang="ja-JP" altLang="en-US" sz="1200" dirty="0" smtClean="0">
                <a:latin typeface="+mn-ea"/>
              </a:rPr>
              <a:t>に至るまで、</a:t>
            </a:r>
            <a:endParaRPr lang="en-US" altLang="ja-JP" sz="1200" dirty="0" smtClean="0">
              <a:latin typeface="+mn-ea"/>
            </a:endParaRPr>
          </a:p>
          <a:p>
            <a:r>
              <a:rPr lang="ja-JP" altLang="en-US" sz="1200" dirty="0" smtClean="0">
                <a:latin typeface="+mn-ea"/>
              </a:rPr>
              <a:t>　切れ目</a:t>
            </a:r>
            <a:r>
              <a:rPr lang="ja-JP" altLang="en-US" sz="1200" dirty="0">
                <a:latin typeface="+mn-ea"/>
              </a:rPr>
              <a:t>のない質の高い医療を提供するため</a:t>
            </a:r>
            <a:r>
              <a:rPr lang="ja-JP" altLang="en-US" sz="1200" dirty="0" smtClean="0">
                <a:latin typeface="+mn-ea"/>
              </a:rPr>
              <a:t>、複数</a:t>
            </a:r>
            <a:r>
              <a:rPr lang="ja-JP" altLang="en-US" sz="1200" dirty="0">
                <a:latin typeface="+mn-ea"/>
              </a:rPr>
              <a:t>の機関</a:t>
            </a:r>
            <a:r>
              <a:rPr lang="ja-JP" altLang="en-US" sz="1200" dirty="0" smtClean="0">
                <a:latin typeface="+mn-ea"/>
              </a:rPr>
              <a:t>で</a:t>
            </a:r>
            <a:r>
              <a:rPr lang="ja-JP" altLang="en-US" sz="1200" dirty="0" err="1" smtClean="0">
                <a:latin typeface="+mn-ea"/>
              </a:rPr>
              <a:t>共有す</a:t>
            </a:r>
            <a:endParaRPr lang="en-US" altLang="ja-JP" sz="1200" dirty="0" smtClean="0">
              <a:latin typeface="+mn-ea"/>
            </a:endParaRPr>
          </a:p>
          <a:p>
            <a:r>
              <a:rPr lang="ja-JP" altLang="en-US" sz="1200" dirty="0" smtClean="0">
                <a:latin typeface="+mn-ea"/>
              </a:rPr>
              <a:t>　</a:t>
            </a:r>
            <a:r>
              <a:rPr lang="ja-JP" altLang="en-US" sz="1200" dirty="0" err="1" smtClean="0">
                <a:latin typeface="+mn-ea"/>
              </a:rPr>
              <a:t>る</a:t>
            </a:r>
            <a:r>
              <a:rPr lang="ja-JP" altLang="en-US" sz="1200" dirty="0">
                <a:latin typeface="+mn-ea"/>
              </a:rPr>
              <a:t>診療情報や診療計画である「</a:t>
            </a:r>
            <a:r>
              <a:rPr lang="ja-JP" altLang="en-US" sz="1200" dirty="0" smtClean="0">
                <a:latin typeface="+mn-ea"/>
              </a:rPr>
              <a:t>地域連携クリティカルパス</a:t>
            </a:r>
            <a:r>
              <a:rPr lang="ja-JP" altLang="en-US" sz="1200" dirty="0">
                <a:latin typeface="+mn-ea"/>
              </a:rPr>
              <a:t>」が</a:t>
            </a:r>
            <a:r>
              <a:rPr lang="ja-JP" altLang="en-US" sz="1200" dirty="0" smtClean="0">
                <a:latin typeface="+mn-ea"/>
              </a:rPr>
              <a:t>、</a:t>
            </a:r>
            <a:endParaRPr lang="en-US" altLang="ja-JP" sz="1200" dirty="0" smtClean="0">
              <a:latin typeface="+mn-ea"/>
            </a:endParaRPr>
          </a:p>
          <a:p>
            <a:r>
              <a:rPr lang="ja-JP" altLang="en-US" sz="1200" dirty="0" smtClean="0">
                <a:latin typeface="+mn-ea"/>
              </a:rPr>
              <a:t>　連携</a:t>
            </a:r>
            <a:r>
              <a:rPr lang="ja-JP" altLang="en-US" sz="1200" dirty="0">
                <a:latin typeface="+mn-ea"/>
              </a:rPr>
              <a:t>ツールとして活用</a:t>
            </a:r>
            <a:r>
              <a:rPr lang="ja-JP" altLang="en-US" sz="1200" dirty="0" smtClean="0">
                <a:latin typeface="+mn-ea"/>
              </a:rPr>
              <a:t>されて</a:t>
            </a:r>
            <a:r>
              <a:rPr lang="ja-JP" altLang="en-US" sz="1200" dirty="0">
                <a:latin typeface="+mn-ea"/>
              </a:rPr>
              <a:t>います。</a:t>
            </a:r>
            <a:endParaRPr kumimoji="1" lang="en-US" altLang="ja-JP" sz="1200" dirty="0">
              <a:latin typeface="+mn-ea"/>
            </a:endParaRPr>
          </a:p>
          <a:p>
            <a:r>
              <a:rPr kumimoji="1" lang="ja-JP" altLang="en-US" sz="1200" b="1" dirty="0" smtClean="0">
                <a:latin typeface="+mn-ea"/>
              </a:rPr>
              <a:t>＜</a:t>
            </a:r>
            <a:r>
              <a:rPr kumimoji="1" lang="ja-JP" altLang="en-US" sz="1200" b="1" dirty="0">
                <a:latin typeface="+mn-ea"/>
              </a:rPr>
              <a:t>主な施策＞</a:t>
            </a:r>
            <a:endParaRPr kumimoji="1" lang="en-US" altLang="ja-JP" sz="1200" b="1" dirty="0">
              <a:latin typeface="+mn-ea"/>
            </a:endParaRPr>
          </a:p>
          <a:p>
            <a:r>
              <a:rPr kumimoji="1" lang="ja-JP" altLang="en-US" sz="1200" b="1" dirty="0">
                <a:latin typeface="+mn-ea"/>
              </a:rPr>
              <a:t>　</a:t>
            </a:r>
            <a:r>
              <a:rPr kumimoji="1" lang="ja-JP" altLang="en-US" sz="1200" b="1" dirty="0" smtClean="0">
                <a:latin typeface="+mn-ea"/>
              </a:rPr>
              <a:t>　</a:t>
            </a:r>
            <a:r>
              <a:rPr lang="ja-JP" altLang="en-US" sz="1200" dirty="0" smtClean="0">
                <a:latin typeface="+mn-ea"/>
              </a:rPr>
              <a:t>パス</a:t>
            </a:r>
            <a:r>
              <a:rPr lang="ja-JP" altLang="en-US" sz="1200" dirty="0">
                <a:latin typeface="+mn-ea"/>
              </a:rPr>
              <a:t>導入圏域の拡大を図るとともに、既に導入</a:t>
            </a:r>
            <a:r>
              <a:rPr lang="ja-JP" altLang="en-US" sz="1200" dirty="0" smtClean="0">
                <a:latin typeface="+mn-ea"/>
              </a:rPr>
              <a:t>されている圏域</a:t>
            </a:r>
            <a:endParaRPr lang="en-US" altLang="ja-JP" sz="1200" dirty="0" smtClean="0">
              <a:latin typeface="+mn-ea"/>
            </a:endParaRPr>
          </a:p>
          <a:p>
            <a:r>
              <a:rPr lang="ja-JP" altLang="en-US" sz="1200" dirty="0" smtClean="0">
                <a:latin typeface="+mn-ea"/>
              </a:rPr>
              <a:t>　に</a:t>
            </a:r>
            <a:r>
              <a:rPr lang="ja-JP" altLang="en-US" sz="1200" dirty="0">
                <a:latin typeface="+mn-ea"/>
              </a:rPr>
              <a:t>ついても、連携機関や職種の拡大に努め、</a:t>
            </a:r>
            <a:r>
              <a:rPr lang="ja-JP" altLang="en-US" sz="1200" dirty="0" smtClean="0">
                <a:latin typeface="+mn-ea"/>
              </a:rPr>
              <a:t>連携</a:t>
            </a:r>
            <a:r>
              <a:rPr lang="ja-JP" altLang="en-US" sz="1200" dirty="0">
                <a:latin typeface="+mn-ea"/>
              </a:rPr>
              <a:t>パスの更</a:t>
            </a:r>
            <a:r>
              <a:rPr lang="ja-JP" altLang="en-US" sz="1200" dirty="0" smtClean="0">
                <a:latin typeface="+mn-ea"/>
              </a:rPr>
              <a:t>なる普</a:t>
            </a:r>
            <a:endParaRPr lang="en-US" altLang="ja-JP" sz="1200" dirty="0" smtClean="0">
              <a:latin typeface="+mn-ea"/>
            </a:endParaRPr>
          </a:p>
          <a:p>
            <a:r>
              <a:rPr lang="ja-JP" altLang="en-US" sz="1200" dirty="0" smtClean="0">
                <a:latin typeface="+mn-ea"/>
              </a:rPr>
              <a:t>　及</a:t>
            </a:r>
            <a:r>
              <a:rPr lang="ja-JP" altLang="en-US" sz="1200" dirty="0">
                <a:latin typeface="+mn-ea"/>
              </a:rPr>
              <a:t>を目指します。</a:t>
            </a:r>
            <a:r>
              <a:rPr lang="ja-JP" altLang="en-US" sz="1200" b="1" dirty="0">
                <a:latin typeface="+mn-ea"/>
              </a:rPr>
              <a:t>　</a:t>
            </a:r>
            <a:endParaRPr kumimoji="1" lang="ja-JP" altLang="en-US" sz="1200" b="1" dirty="0"/>
          </a:p>
        </p:txBody>
      </p:sp>
      <p:sp>
        <p:nvSpPr>
          <p:cNvPr id="14" name="テキスト ボックス 13"/>
          <p:cNvSpPr txBox="1"/>
          <p:nvPr/>
        </p:nvSpPr>
        <p:spPr>
          <a:xfrm>
            <a:off x="8069" y="4315055"/>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第２節　医療情報の提供</a:t>
            </a:r>
            <a:endParaRPr kumimoji="1" lang="ja-JP" altLang="en-US" sz="1400" b="1" dirty="0"/>
          </a:p>
        </p:txBody>
      </p:sp>
      <p:sp>
        <p:nvSpPr>
          <p:cNvPr id="11" name="正方形/長方形 10"/>
          <p:cNvSpPr/>
          <p:nvPr/>
        </p:nvSpPr>
        <p:spPr>
          <a:xfrm>
            <a:off x="16233" y="389688"/>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042712" y="400110"/>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 y="765534"/>
            <a:ext cx="4826000" cy="3323987"/>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t>○　医療の高度・専門化の進行や医療機関へのサイバー攻</a:t>
            </a:r>
            <a:endParaRPr kumimoji="1" lang="en-US" altLang="ja-JP" sz="1400" dirty="0" smtClean="0"/>
          </a:p>
          <a:p>
            <a:r>
              <a:rPr kumimoji="1" lang="ja-JP" altLang="en-US" sz="1400" dirty="0" smtClean="0"/>
              <a:t>　撃による被害事案が発生するなど、医療安全の体制整備　</a:t>
            </a:r>
            <a:endParaRPr kumimoji="1" lang="en-US" altLang="ja-JP" sz="1400" dirty="0" smtClean="0"/>
          </a:p>
          <a:p>
            <a:r>
              <a:rPr kumimoji="1" lang="ja-JP" altLang="en-US" sz="1400" dirty="0" smtClean="0"/>
              <a:t>　が必要。</a:t>
            </a:r>
            <a:endParaRPr kumimoji="1" lang="en-US" altLang="ja-JP" sz="1400" dirty="0" smtClean="0"/>
          </a:p>
          <a:p>
            <a:r>
              <a:rPr kumimoji="1" lang="ja-JP" altLang="en-US" sz="1400" dirty="0" smtClean="0"/>
              <a:t>○　道民の医療ニーズが多様化する中、患者や家族からの</a:t>
            </a:r>
            <a:endParaRPr kumimoji="1" lang="en-US" altLang="ja-JP" sz="1400" dirty="0" smtClean="0"/>
          </a:p>
          <a:p>
            <a:r>
              <a:rPr kumimoji="1" lang="ja-JP" altLang="en-US" sz="1400" dirty="0" smtClean="0"/>
              <a:t>　苦情・相談に対応し、住民の医療に対する信頼性を確保</a:t>
            </a:r>
            <a:endParaRPr kumimoji="1" lang="en-US" altLang="ja-JP" sz="1400" dirty="0" smtClean="0"/>
          </a:p>
          <a:p>
            <a:r>
              <a:rPr kumimoji="1" lang="ja-JP" altLang="en-US" sz="1400" dirty="0" smtClean="0"/>
              <a:t>　するため医療相談体制の充実が必要。</a:t>
            </a:r>
            <a:endParaRPr kumimoji="1" lang="en-US" altLang="ja-JP" sz="1400" dirty="0" smtClean="0"/>
          </a:p>
          <a:p>
            <a:endParaRPr kumimoji="1" lang="en-US" altLang="ja-JP" sz="1400" dirty="0" smtClean="0"/>
          </a:p>
          <a:p>
            <a:r>
              <a:rPr kumimoji="1" lang="ja-JP" altLang="en-US" sz="1400" b="1" dirty="0" smtClean="0"/>
              <a:t>＜主な施策＞　</a:t>
            </a:r>
            <a:endParaRPr kumimoji="1" lang="en-US" altLang="ja-JP" sz="1400" b="1" dirty="0" smtClean="0"/>
          </a:p>
          <a:p>
            <a:r>
              <a:rPr kumimoji="1" lang="ja-JP" altLang="en-US" sz="1400" dirty="0" smtClean="0"/>
              <a:t>○　医療機関や薬局の医療安全確保の推進を図るため、立</a:t>
            </a:r>
            <a:endParaRPr kumimoji="1" lang="en-US" altLang="ja-JP" sz="1400" dirty="0" smtClean="0"/>
          </a:p>
          <a:p>
            <a:r>
              <a:rPr kumimoji="1" lang="ja-JP" altLang="en-US" sz="1400" dirty="0" smtClean="0"/>
              <a:t>　入検査などの機会を通じ必要な助言指導を行う。</a:t>
            </a:r>
            <a:endParaRPr kumimoji="1" lang="en-US" altLang="ja-JP" sz="1400" dirty="0" smtClean="0"/>
          </a:p>
          <a:p>
            <a:r>
              <a:rPr kumimoji="1" lang="ja-JP" altLang="en-US" sz="1400" dirty="0" smtClean="0"/>
              <a:t>○　医療安全支援センターにおいて、道民からの医療相談</a:t>
            </a:r>
            <a:endParaRPr kumimoji="1" lang="en-US" altLang="ja-JP" sz="1400" dirty="0" smtClean="0"/>
          </a:p>
          <a:p>
            <a:r>
              <a:rPr kumimoji="1" lang="ja-JP" altLang="en-US" sz="1400" dirty="0" smtClean="0"/>
              <a:t>　に適切に対応するほか、研修会の開催など、医療安全の</a:t>
            </a:r>
            <a:endParaRPr kumimoji="1" lang="en-US" altLang="ja-JP" sz="1400" dirty="0" smtClean="0"/>
          </a:p>
          <a:p>
            <a:r>
              <a:rPr kumimoji="1" lang="ja-JP" altLang="en-US" sz="1400" dirty="0" smtClean="0"/>
              <a:t>　向上に努めるとともに、医療安全推進協議会における事</a:t>
            </a:r>
            <a:endParaRPr kumimoji="1" lang="en-US" altLang="ja-JP" sz="1400" dirty="0" smtClean="0"/>
          </a:p>
          <a:p>
            <a:r>
              <a:rPr kumimoji="1" lang="ja-JP" altLang="en-US" sz="1400" dirty="0" smtClean="0"/>
              <a:t>　例の検討協議により、医療相談対応の充実に努める。</a:t>
            </a:r>
            <a:endParaRPr kumimoji="1" lang="en-US" altLang="ja-JP" sz="1400" dirty="0" smtClean="0"/>
          </a:p>
        </p:txBody>
      </p:sp>
      <p:sp>
        <p:nvSpPr>
          <p:cNvPr id="18" name="テキスト ボックス 17"/>
          <p:cNvSpPr txBox="1"/>
          <p:nvPr/>
        </p:nvSpPr>
        <p:spPr>
          <a:xfrm>
            <a:off x="35284" y="4665496"/>
            <a:ext cx="4826000" cy="2031325"/>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t>　　道民の医療提供施設の選択を支援するため、医療機能</a:t>
            </a:r>
            <a:endParaRPr kumimoji="1" lang="en-US" altLang="ja-JP" sz="1400" dirty="0" smtClean="0"/>
          </a:p>
          <a:p>
            <a:r>
              <a:rPr kumimoji="1" lang="ja-JP" altLang="en-US" sz="1400" dirty="0" smtClean="0"/>
              <a:t>　情報を公表するほか、病床機能報告、外来機能報告の結</a:t>
            </a:r>
            <a:endParaRPr kumimoji="1" lang="en-US" altLang="ja-JP" sz="1400" dirty="0" smtClean="0"/>
          </a:p>
          <a:p>
            <a:r>
              <a:rPr kumimoji="1" lang="ja-JP" altLang="en-US" sz="1400" dirty="0" smtClean="0"/>
              <a:t>　果を公表しており、令和７年度からは、かかりつけ医機</a:t>
            </a:r>
            <a:endParaRPr kumimoji="1" lang="en-US" altLang="ja-JP" sz="1400" dirty="0" smtClean="0"/>
          </a:p>
          <a:p>
            <a:r>
              <a:rPr kumimoji="1" lang="ja-JP" altLang="en-US" sz="1400" dirty="0" smtClean="0"/>
              <a:t>　能報告制度が開始される。</a:t>
            </a:r>
            <a:endParaRPr kumimoji="1" lang="en-US" altLang="ja-JP" sz="1400" dirty="0" smtClean="0"/>
          </a:p>
          <a:p>
            <a:endParaRPr kumimoji="1" lang="en-US" altLang="ja-JP" sz="1400" b="1" dirty="0" smtClean="0"/>
          </a:p>
          <a:p>
            <a:r>
              <a:rPr kumimoji="1" lang="ja-JP" altLang="en-US" sz="1400" b="1" dirty="0" smtClean="0"/>
              <a:t>＜主な施策＞</a:t>
            </a:r>
            <a:endParaRPr kumimoji="1" lang="en-US" altLang="ja-JP" sz="1400" b="1" dirty="0" smtClean="0"/>
          </a:p>
          <a:p>
            <a:r>
              <a:rPr kumimoji="1" lang="ja-JP" altLang="en-US" sz="1400" dirty="0" smtClean="0"/>
              <a:t>　　医療機能、病床機能、外来機能及びかかりつけ医機能</a:t>
            </a:r>
            <a:endParaRPr kumimoji="1" lang="en-US" altLang="ja-JP" sz="1400" dirty="0" smtClean="0"/>
          </a:p>
          <a:p>
            <a:r>
              <a:rPr kumimoji="1" lang="ja-JP" altLang="en-US" sz="1400" dirty="0" smtClean="0"/>
              <a:t>　の各情報について、正確な情報を収集し、公表する。</a:t>
            </a:r>
            <a:r>
              <a:rPr kumimoji="1" lang="ja-JP" altLang="en-US" sz="1400" b="1" dirty="0" smtClean="0"/>
              <a:t>　</a:t>
            </a:r>
            <a:endParaRPr kumimoji="1" lang="en-US" altLang="ja-JP" sz="1400" b="1" dirty="0" smtClean="0"/>
          </a:p>
        </p:txBody>
      </p:sp>
      <p:sp>
        <p:nvSpPr>
          <p:cNvPr id="15"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5</a:t>
            </a:fld>
            <a:endParaRPr kumimoji="1" lang="ja-JP" altLang="en-US" dirty="0"/>
          </a:p>
        </p:txBody>
      </p:sp>
    </p:spTree>
    <p:extLst>
      <p:ext uri="{BB962C8B-B14F-4D97-AF65-F5344CB8AC3E}">
        <p14:creationId xmlns:p14="http://schemas.microsoft.com/office/powerpoint/2010/main" val="2810319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第５章　医療の安全確保と医療サービスの向上</a:t>
            </a:r>
            <a:endParaRPr kumimoji="1" lang="ja-JP" altLang="en-US" b="1" dirty="0">
              <a:solidFill>
                <a:schemeClr val="bg1"/>
              </a:solidFill>
            </a:endParaRPr>
          </a:p>
        </p:txBody>
      </p:sp>
      <p:sp>
        <p:nvSpPr>
          <p:cNvPr id="9" name="テキスト ボックス 8"/>
          <p:cNvSpPr txBox="1"/>
          <p:nvPr/>
        </p:nvSpPr>
        <p:spPr>
          <a:xfrm>
            <a:off x="-1" y="433645"/>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第４節　医療に関する情報化の推進</a:t>
            </a:r>
            <a:endParaRPr kumimoji="1" lang="ja-JP" altLang="en-US" sz="1400" b="1" dirty="0"/>
          </a:p>
        </p:txBody>
      </p:sp>
      <p:sp>
        <p:nvSpPr>
          <p:cNvPr id="14" name="テキスト ボックス 13"/>
          <p:cNvSpPr txBox="1"/>
          <p:nvPr/>
        </p:nvSpPr>
        <p:spPr>
          <a:xfrm>
            <a:off x="5054124" y="417319"/>
            <a:ext cx="4826001"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第５節　医薬品の適正使用の推進と供給体制の整備</a:t>
            </a:r>
            <a:endParaRPr kumimoji="1" lang="ja-JP" altLang="en-US" sz="1400" b="1" dirty="0"/>
          </a:p>
        </p:txBody>
      </p:sp>
      <p:sp>
        <p:nvSpPr>
          <p:cNvPr id="10" name="テキスト ボックス 9"/>
          <p:cNvSpPr txBox="1"/>
          <p:nvPr/>
        </p:nvSpPr>
        <p:spPr>
          <a:xfrm>
            <a:off x="5062763" y="3771239"/>
            <a:ext cx="4826001"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第６節　血液確保対策</a:t>
            </a:r>
            <a:endParaRPr kumimoji="1" lang="ja-JP" altLang="en-US" sz="1400" b="1" dirty="0"/>
          </a:p>
        </p:txBody>
      </p:sp>
      <p:sp>
        <p:nvSpPr>
          <p:cNvPr id="13" name="正方形/長方形 12"/>
          <p:cNvSpPr/>
          <p:nvPr/>
        </p:nvSpPr>
        <p:spPr>
          <a:xfrm>
            <a:off x="-2818" y="407741"/>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042712" y="400110"/>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089659" y="4094405"/>
            <a:ext cx="4734921" cy="2693045"/>
          </a:xfrm>
          <a:prstGeom prst="rect">
            <a:avLst/>
          </a:prstGeom>
          <a:noFill/>
        </p:spPr>
        <p:txBody>
          <a:bodyPr wrap="square" rtlCol="0">
            <a:spAutoFit/>
          </a:bodyPr>
          <a:lstStyle/>
          <a:p>
            <a:r>
              <a:rPr kumimoji="1" lang="ja-JP" altLang="en-US" sz="1300" b="1" dirty="0" smtClean="0"/>
              <a:t>＜現状・課題＞</a:t>
            </a:r>
            <a:endParaRPr kumimoji="1" lang="en-US" altLang="ja-JP" sz="1300" b="1" dirty="0" smtClean="0"/>
          </a:p>
          <a:p>
            <a:r>
              <a:rPr kumimoji="1" lang="ja-JP" altLang="en-US" sz="1300" dirty="0" smtClean="0"/>
              <a:t>○　北海道、市町村、北海道赤十字血液センターが一体と</a:t>
            </a:r>
            <a:r>
              <a:rPr kumimoji="1" lang="ja-JP" altLang="en-US" sz="1300" dirty="0" err="1" smtClean="0"/>
              <a:t>な</a:t>
            </a:r>
            <a:endParaRPr kumimoji="1" lang="en-US" altLang="ja-JP" sz="1300" dirty="0" smtClean="0"/>
          </a:p>
          <a:p>
            <a:r>
              <a:rPr kumimoji="1" lang="ja-JP" altLang="en-US" sz="1300" dirty="0" smtClean="0"/>
              <a:t>　り、道民の協力を得て血液製剤の確保を図っている。</a:t>
            </a:r>
            <a:endParaRPr kumimoji="1" lang="en-US" altLang="ja-JP" sz="1300" dirty="0" smtClean="0"/>
          </a:p>
          <a:p>
            <a:r>
              <a:rPr kumimoji="1" lang="ja-JP" altLang="en-US" sz="1300" dirty="0" smtClean="0"/>
              <a:t>○　道内における献血者数が減少傾向にあり、また少子高齢</a:t>
            </a:r>
            <a:endParaRPr kumimoji="1" lang="en-US" altLang="ja-JP" sz="1300" dirty="0" smtClean="0"/>
          </a:p>
          <a:p>
            <a:r>
              <a:rPr kumimoji="1" lang="ja-JP" altLang="en-US" sz="1300" dirty="0" smtClean="0"/>
              <a:t>　化が進行するなか、将来にわたって安定的に献血製剤を供</a:t>
            </a:r>
            <a:endParaRPr kumimoji="1" lang="en-US" altLang="ja-JP" sz="1300" dirty="0" smtClean="0"/>
          </a:p>
          <a:p>
            <a:r>
              <a:rPr kumimoji="1" lang="ja-JP" altLang="en-US" sz="1300" dirty="0" smtClean="0"/>
              <a:t>　給するためには、若年層に対する普及啓発が必要。</a:t>
            </a:r>
            <a:endParaRPr kumimoji="1" lang="en-US" altLang="ja-JP" sz="1300" dirty="0" smtClean="0"/>
          </a:p>
          <a:p>
            <a:endParaRPr kumimoji="1" lang="en-US" altLang="ja-JP" sz="1300" b="1" dirty="0" smtClean="0"/>
          </a:p>
          <a:p>
            <a:r>
              <a:rPr kumimoji="1" lang="ja-JP" altLang="en-US" sz="1300" b="1" dirty="0" smtClean="0"/>
              <a:t>＜主な施策＞</a:t>
            </a:r>
            <a:r>
              <a:rPr kumimoji="1" lang="ja-JP" altLang="en-US" sz="1300" dirty="0" smtClean="0"/>
              <a:t>　</a:t>
            </a:r>
            <a:endParaRPr kumimoji="1" lang="en-US" altLang="ja-JP" sz="1300" dirty="0" smtClean="0"/>
          </a:p>
          <a:p>
            <a:r>
              <a:rPr kumimoji="1" lang="ja-JP" altLang="en-US" sz="1300" dirty="0" smtClean="0"/>
              <a:t>○　毎年度作成する「北海道献血推進計画」に定める確保す</a:t>
            </a:r>
            <a:endParaRPr kumimoji="1" lang="en-US" altLang="ja-JP" sz="1300" dirty="0" smtClean="0"/>
          </a:p>
          <a:p>
            <a:r>
              <a:rPr kumimoji="1" lang="ja-JP" altLang="en-US" sz="1300" dirty="0" smtClean="0"/>
              <a:t>　</a:t>
            </a:r>
            <a:r>
              <a:rPr kumimoji="1" lang="ja-JP" altLang="en-US" sz="1300" dirty="0" err="1" smtClean="0"/>
              <a:t>べき</a:t>
            </a:r>
            <a:r>
              <a:rPr kumimoji="1" lang="ja-JP" altLang="en-US" sz="1300" dirty="0" smtClean="0"/>
              <a:t>献血量を目標に、市町村や北海道赤十字血液センター</a:t>
            </a:r>
            <a:endParaRPr kumimoji="1" lang="en-US" altLang="ja-JP" sz="1300" dirty="0" smtClean="0"/>
          </a:p>
          <a:p>
            <a:r>
              <a:rPr kumimoji="1" lang="ja-JP" altLang="en-US" sz="1300" dirty="0" smtClean="0"/>
              <a:t>　等の協力を得て、血液製剤の確保に努める。</a:t>
            </a:r>
            <a:endParaRPr kumimoji="1" lang="en-US" altLang="ja-JP" sz="1300" dirty="0" smtClean="0"/>
          </a:p>
          <a:p>
            <a:r>
              <a:rPr kumimoji="1" lang="ja-JP" altLang="en-US" sz="1300" dirty="0" smtClean="0"/>
              <a:t>○　年間を通じて啓発活動を行うとともに、「はたちの献血</a:t>
            </a:r>
            <a:endParaRPr kumimoji="1" lang="en-US" altLang="ja-JP" sz="1300" dirty="0" smtClean="0"/>
          </a:p>
          <a:p>
            <a:r>
              <a:rPr kumimoji="1" lang="ja-JP" altLang="en-US" sz="1300" dirty="0" smtClean="0"/>
              <a:t>　キャンペーン」などを通じて若年層への普及啓発を行う。　</a:t>
            </a:r>
            <a:endParaRPr kumimoji="1" lang="ja-JP" altLang="en-US" sz="1300" dirty="0"/>
          </a:p>
        </p:txBody>
      </p:sp>
      <p:sp>
        <p:nvSpPr>
          <p:cNvPr id="18" name="テキスト ボックス 17"/>
          <p:cNvSpPr txBox="1"/>
          <p:nvPr/>
        </p:nvSpPr>
        <p:spPr>
          <a:xfrm>
            <a:off x="5062764" y="732610"/>
            <a:ext cx="4761816" cy="3093154"/>
          </a:xfrm>
          <a:prstGeom prst="rect">
            <a:avLst/>
          </a:prstGeom>
          <a:noFill/>
        </p:spPr>
        <p:txBody>
          <a:bodyPr wrap="square" rtlCol="0">
            <a:spAutoFit/>
          </a:bodyPr>
          <a:lstStyle/>
          <a:p>
            <a:r>
              <a:rPr kumimoji="1" lang="ja-JP" altLang="en-US" sz="1300" b="1" dirty="0" smtClean="0"/>
              <a:t>＜現状・課題＞</a:t>
            </a:r>
            <a:endParaRPr kumimoji="1" lang="en-US" altLang="ja-JP" sz="1300" b="1" dirty="0" smtClean="0"/>
          </a:p>
          <a:p>
            <a:r>
              <a:rPr kumimoji="1" lang="ja-JP" altLang="en-US" sz="1300" dirty="0" smtClean="0">
                <a:latin typeface="+mn-ea"/>
              </a:rPr>
              <a:t>○　患者</a:t>
            </a:r>
            <a:r>
              <a:rPr kumimoji="1" lang="ja-JP" altLang="en-US" sz="1300" dirty="0">
                <a:latin typeface="+mn-ea"/>
              </a:rPr>
              <a:t>や家族が安心・納得した上で薬局を利用できるよう</a:t>
            </a:r>
            <a:r>
              <a:rPr kumimoji="1" lang="ja-JP" altLang="en-US" sz="1300" dirty="0" smtClean="0">
                <a:latin typeface="+mn-ea"/>
              </a:rPr>
              <a:t>、</a:t>
            </a:r>
            <a:endParaRPr kumimoji="1" lang="en-US" altLang="ja-JP" sz="1300" dirty="0" smtClean="0">
              <a:latin typeface="+mn-ea"/>
            </a:endParaRPr>
          </a:p>
          <a:p>
            <a:r>
              <a:rPr kumimoji="1" lang="ja-JP" altLang="en-US" sz="1300" dirty="0" smtClean="0">
                <a:latin typeface="+mn-ea"/>
              </a:rPr>
              <a:t>　医薬分業</a:t>
            </a:r>
            <a:r>
              <a:rPr kumimoji="1" lang="ja-JP" altLang="en-US" sz="1300" dirty="0">
                <a:latin typeface="+mn-ea"/>
              </a:rPr>
              <a:t>について理解</a:t>
            </a:r>
            <a:r>
              <a:rPr kumimoji="1" lang="ja-JP" altLang="en-US" sz="1300" dirty="0" smtClean="0">
                <a:latin typeface="+mn-ea"/>
              </a:rPr>
              <a:t>が進む</a:t>
            </a:r>
            <a:r>
              <a:rPr kumimoji="1" lang="ja-JP" altLang="en-US" sz="1300" dirty="0">
                <a:latin typeface="+mn-ea"/>
              </a:rPr>
              <a:t>ような取組が引き続き</a:t>
            </a:r>
            <a:r>
              <a:rPr kumimoji="1" lang="ja-JP" altLang="en-US" sz="1300" dirty="0" smtClean="0">
                <a:latin typeface="+mn-ea"/>
              </a:rPr>
              <a:t>必要。</a:t>
            </a:r>
            <a:endParaRPr kumimoji="1" lang="en-US" altLang="ja-JP" sz="1300" dirty="0" smtClean="0">
              <a:latin typeface="+mn-ea"/>
            </a:endParaRPr>
          </a:p>
          <a:p>
            <a:r>
              <a:rPr kumimoji="1" lang="ja-JP" altLang="en-US" sz="1300" dirty="0" smtClean="0">
                <a:latin typeface="+mn-ea"/>
              </a:rPr>
              <a:t>○　解熱</a:t>
            </a:r>
            <a:r>
              <a:rPr kumimoji="1" lang="ja-JP" altLang="en-US" sz="1300" dirty="0">
                <a:latin typeface="+mn-ea"/>
              </a:rPr>
              <a:t>消炎鎮痛剤等の医療用医</a:t>
            </a:r>
            <a:r>
              <a:rPr kumimoji="1" lang="ja-JP" altLang="en-US" sz="1300" dirty="0" smtClean="0">
                <a:latin typeface="+mn-ea"/>
              </a:rPr>
              <a:t>薬品を中心として、入手が</a:t>
            </a:r>
            <a:endParaRPr kumimoji="1" lang="en-US" altLang="ja-JP" sz="1300" dirty="0" smtClean="0">
              <a:latin typeface="+mn-ea"/>
            </a:endParaRPr>
          </a:p>
          <a:p>
            <a:r>
              <a:rPr kumimoji="1" lang="ja-JP" altLang="en-US" sz="1300" dirty="0" smtClean="0">
                <a:latin typeface="+mn-ea"/>
              </a:rPr>
              <a:t>　困難な状況となって</a:t>
            </a:r>
            <a:r>
              <a:rPr kumimoji="1" lang="ja-JP" altLang="en-US" sz="1300" dirty="0">
                <a:latin typeface="+mn-ea"/>
              </a:rPr>
              <a:t>いることから、医療用医薬品の</a:t>
            </a:r>
            <a:r>
              <a:rPr kumimoji="1" lang="ja-JP" altLang="en-US" sz="1300" dirty="0" smtClean="0">
                <a:latin typeface="+mn-ea"/>
              </a:rPr>
              <a:t>安定的</a:t>
            </a:r>
            <a:endParaRPr kumimoji="1" lang="en-US" altLang="ja-JP" sz="1300" dirty="0" smtClean="0">
              <a:latin typeface="+mn-ea"/>
            </a:endParaRPr>
          </a:p>
          <a:p>
            <a:r>
              <a:rPr kumimoji="1" lang="ja-JP" altLang="en-US" sz="1300" dirty="0" smtClean="0">
                <a:latin typeface="+mn-ea"/>
              </a:rPr>
              <a:t>　な</a:t>
            </a:r>
            <a:r>
              <a:rPr kumimoji="1" lang="ja-JP" altLang="en-US" sz="1300" dirty="0">
                <a:latin typeface="+mn-ea"/>
              </a:rPr>
              <a:t>供給を</a:t>
            </a:r>
            <a:r>
              <a:rPr kumimoji="1" lang="ja-JP" altLang="en-US" sz="1300" dirty="0" smtClean="0">
                <a:latin typeface="+mn-ea"/>
              </a:rPr>
              <a:t>図る必要</a:t>
            </a:r>
            <a:r>
              <a:rPr kumimoji="1" lang="ja-JP" altLang="en-US" sz="1300" dirty="0">
                <a:latin typeface="+mn-ea"/>
              </a:rPr>
              <a:t>が</a:t>
            </a:r>
            <a:r>
              <a:rPr kumimoji="1" lang="ja-JP" altLang="en-US" sz="1300" dirty="0" smtClean="0">
                <a:latin typeface="+mn-ea"/>
              </a:rPr>
              <a:t>ある。</a:t>
            </a:r>
            <a:endParaRPr kumimoji="1" lang="en-US" altLang="ja-JP" sz="1300" dirty="0">
              <a:latin typeface="+mn-ea"/>
            </a:endParaRPr>
          </a:p>
          <a:p>
            <a:endParaRPr kumimoji="1" lang="en-US" altLang="ja-JP" sz="1300" b="1" dirty="0" smtClean="0"/>
          </a:p>
          <a:p>
            <a:r>
              <a:rPr kumimoji="1" lang="ja-JP" altLang="en-US" sz="1300" b="1" dirty="0" smtClean="0"/>
              <a:t>＜主な施策＞</a:t>
            </a:r>
            <a:r>
              <a:rPr kumimoji="1" lang="ja-JP" altLang="en-US" sz="1300" dirty="0" smtClean="0"/>
              <a:t>　</a:t>
            </a:r>
            <a:endParaRPr kumimoji="1" lang="en-US" altLang="ja-JP" sz="1300" dirty="0" smtClean="0"/>
          </a:p>
          <a:p>
            <a:r>
              <a:rPr kumimoji="1" lang="ja-JP" altLang="en-US" sz="1300" dirty="0" smtClean="0"/>
              <a:t>○　薬剤師会などの</a:t>
            </a:r>
            <a:r>
              <a:rPr kumimoji="1" lang="ja-JP" altLang="en-US" sz="1300" dirty="0" smtClean="0">
                <a:latin typeface="+mn-ea"/>
              </a:rPr>
              <a:t>関係団体と連携</a:t>
            </a:r>
            <a:r>
              <a:rPr kumimoji="1" lang="ja-JP" altLang="en-US" sz="1300" dirty="0">
                <a:latin typeface="+mn-ea"/>
              </a:rPr>
              <a:t>し</a:t>
            </a:r>
            <a:r>
              <a:rPr kumimoji="1" lang="ja-JP" altLang="en-US" sz="1300" dirty="0" smtClean="0">
                <a:latin typeface="+mn-ea"/>
              </a:rPr>
              <a:t>、医</a:t>
            </a:r>
            <a:r>
              <a:rPr kumimoji="1" lang="ja-JP" altLang="en-US" sz="1300" dirty="0">
                <a:latin typeface="+mn-ea"/>
              </a:rPr>
              <a:t>薬品に関する</a:t>
            </a:r>
            <a:r>
              <a:rPr kumimoji="1" lang="ja-JP" altLang="en-US" sz="1300" dirty="0" smtClean="0">
                <a:latin typeface="+mn-ea"/>
              </a:rPr>
              <a:t>正し</a:t>
            </a:r>
            <a:endParaRPr kumimoji="1" lang="en-US" altLang="ja-JP" sz="1300" dirty="0" smtClean="0">
              <a:latin typeface="+mn-ea"/>
            </a:endParaRPr>
          </a:p>
          <a:p>
            <a:r>
              <a:rPr kumimoji="1" lang="ja-JP" altLang="en-US" sz="1300" dirty="0" smtClean="0">
                <a:latin typeface="+mn-ea"/>
              </a:rPr>
              <a:t>　</a:t>
            </a:r>
            <a:r>
              <a:rPr kumimoji="1" lang="ja-JP" altLang="en-US" sz="1300" dirty="0" err="1" smtClean="0">
                <a:latin typeface="+mn-ea"/>
              </a:rPr>
              <a:t>い</a:t>
            </a:r>
            <a:r>
              <a:rPr kumimoji="1" lang="ja-JP" altLang="en-US" sz="1300" dirty="0" smtClean="0">
                <a:latin typeface="+mn-ea"/>
              </a:rPr>
              <a:t>知識や</a:t>
            </a:r>
            <a:r>
              <a:rPr kumimoji="1" lang="ja-JP" altLang="en-US" sz="1300" dirty="0">
                <a:latin typeface="+mn-ea"/>
              </a:rPr>
              <a:t>薬局・薬剤師の役割などについて普及啓発を</a:t>
            </a:r>
            <a:r>
              <a:rPr kumimoji="1" lang="ja-JP" altLang="en-US" sz="1300" dirty="0" smtClean="0">
                <a:latin typeface="+mn-ea"/>
              </a:rPr>
              <a:t>行う。</a:t>
            </a:r>
            <a:endParaRPr kumimoji="1" lang="en-US" altLang="ja-JP" sz="1300" dirty="0" smtClean="0">
              <a:latin typeface="+mn-ea"/>
            </a:endParaRPr>
          </a:p>
          <a:p>
            <a:endParaRPr kumimoji="1" lang="en-US" altLang="ja-JP" sz="1300" dirty="0" smtClean="0"/>
          </a:p>
          <a:p>
            <a:r>
              <a:rPr kumimoji="1" lang="ja-JP" altLang="en-US" sz="1300" dirty="0" smtClean="0"/>
              <a:t>○　限られた</a:t>
            </a:r>
            <a:r>
              <a:rPr kumimoji="1" lang="ja-JP" altLang="en-US" sz="1300" dirty="0"/>
              <a:t>医療資源を必要な患者に適切に供給できるよう</a:t>
            </a:r>
            <a:r>
              <a:rPr kumimoji="1" lang="ja-JP" altLang="en-US" sz="1300" dirty="0" smtClean="0"/>
              <a:t>、</a:t>
            </a:r>
            <a:endParaRPr kumimoji="1" lang="en-US" altLang="ja-JP" sz="1300" dirty="0" smtClean="0"/>
          </a:p>
          <a:p>
            <a:r>
              <a:rPr kumimoji="1" lang="ja-JP" altLang="en-US" sz="1300" dirty="0" smtClean="0"/>
              <a:t>　医薬品</a:t>
            </a:r>
            <a:r>
              <a:rPr kumimoji="1" lang="ja-JP" altLang="en-US" sz="1300" dirty="0"/>
              <a:t>の過剰な発注は</a:t>
            </a:r>
            <a:r>
              <a:rPr kumimoji="1" lang="ja-JP" altLang="en-US" sz="1300" dirty="0" smtClean="0"/>
              <a:t>控える</a:t>
            </a:r>
            <a:r>
              <a:rPr kumimoji="1" lang="ja-JP" altLang="en-US" sz="1300" dirty="0"/>
              <a:t>などの協力を要請</a:t>
            </a:r>
            <a:r>
              <a:rPr kumimoji="1" lang="ja-JP" altLang="en-US" sz="1300" dirty="0" err="1"/>
              <a:t>するとと</a:t>
            </a:r>
            <a:r>
              <a:rPr kumimoji="1" lang="ja-JP" altLang="en-US" sz="1300" dirty="0" err="1" smtClean="0"/>
              <a:t>も</a:t>
            </a:r>
            <a:endParaRPr kumimoji="1" lang="en-US" altLang="ja-JP" sz="1300" dirty="0" smtClean="0"/>
          </a:p>
          <a:p>
            <a:r>
              <a:rPr kumimoji="1" lang="ja-JP" altLang="en-US" sz="1300" dirty="0" smtClean="0"/>
              <a:t>　に</a:t>
            </a:r>
            <a:r>
              <a:rPr kumimoji="1" lang="ja-JP" altLang="en-US" sz="1300" dirty="0"/>
              <a:t>、国に</a:t>
            </a:r>
            <a:r>
              <a:rPr kumimoji="1" lang="ja-JP" altLang="en-US" sz="1300" dirty="0" smtClean="0"/>
              <a:t>対して</a:t>
            </a:r>
            <a:r>
              <a:rPr kumimoji="1" lang="ja-JP" altLang="en-US" sz="1300" dirty="0"/>
              <a:t>医療用医薬品の安定的な供給に</a:t>
            </a:r>
            <a:r>
              <a:rPr kumimoji="1" lang="ja-JP" altLang="en-US" sz="1300" dirty="0" smtClean="0"/>
              <a:t>ついて</a:t>
            </a:r>
            <a:r>
              <a:rPr kumimoji="1" lang="ja-JP" altLang="en-US" sz="1300" dirty="0"/>
              <a:t>、</a:t>
            </a:r>
            <a:r>
              <a:rPr kumimoji="1" lang="ja-JP" altLang="en-US" sz="1300" dirty="0" smtClean="0"/>
              <a:t>関</a:t>
            </a:r>
            <a:endParaRPr kumimoji="1" lang="en-US" altLang="ja-JP" sz="1300" dirty="0" smtClean="0"/>
          </a:p>
          <a:p>
            <a:r>
              <a:rPr kumimoji="1" lang="ja-JP" altLang="en-US" sz="1300" dirty="0" smtClean="0"/>
              <a:t>　連</a:t>
            </a:r>
            <a:r>
              <a:rPr kumimoji="1" lang="ja-JP" altLang="en-US" sz="1300" dirty="0"/>
              <a:t>団体と連携し</a:t>
            </a:r>
            <a:r>
              <a:rPr kumimoji="1" lang="ja-JP" altLang="en-US" sz="1300" dirty="0" smtClean="0"/>
              <a:t>要望</a:t>
            </a:r>
            <a:r>
              <a:rPr kumimoji="1" lang="ja-JP" altLang="en-US" sz="1300" dirty="0"/>
              <a:t>して</a:t>
            </a:r>
            <a:r>
              <a:rPr kumimoji="1" lang="ja-JP" altLang="en-US" sz="1300" dirty="0" smtClean="0"/>
              <a:t>いく。</a:t>
            </a:r>
            <a:r>
              <a:rPr kumimoji="1" lang="ja-JP" altLang="en-US" sz="1300" b="1" dirty="0" smtClean="0"/>
              <a:t>　</a:t>
            </a:r>
            <a:endParaRPr kumimoji="1" lang="ja-JP" altLang="en-US" sz="1300" b="1" dirty="0"/>
          </a:p>
        </p:txBody>
      </p:sp>
      <p:sp>
        <p:nvSpPr>
          <p:cNvPr id="19" name="テキスト ボックス 18"/>
          <p:cNvSpPr txBox="1"/>
          <p:nvPr/>
        </p:nvSpPr>
        <p:spPr>
          <a:xfrm>
            <a:off x="20050" y="782080"/>
            <a:ext cx="4805949" cy="5652000"/>
          </a:xfrm>
          <a:prstGeom prst="rect">
            <a:avLst/>
          </a:prstGeom>
          <a:noFill/>
        </p:spPr>
        <p:txBody>
          <a:bodyPr wrap="square" rtlCol="0">
            <a:spAutoFit/>
          </a:bodyPr>
          <a:lstStyle/>
          <a:p>
            <a:r>
              <a:rPr kumimoji="1" lang="ja-JP" altLang="en-US" sz="1400" b="1" dirty="0" smtClean="0"/>
              <a:t>１　電子カルテ等医療情報の電子化の推進</a:t>
            </a:r>
            <a:endParaRPr kumimoji="1" lang="en-US" altLang="ja-JP" sz="1400" b="1" dirty="0" smtClean="0"/>
          </a:p>
          <a:p>
            <a:pPr marL="177800" indent="-177800"/>
            <a:r>
              <a:rPr kumimoji="1" lang="ja-JP" altLang="en-US" sz="1400" b="1" dirty="0" smtClean="0">
                <a:latin typeface="+mn-ea"/>
              </a:rPr>
              <a:t>　　</a:t>
            </a:r>
            <a:r>
              <a:rPr lang="ja-JP" altLang="en-US" sz="1400" dirty="0">
                <a:latin typeface="+mn-ea"/>
              </a:rPr>
              <a:t>医療機関における事務の効率化を図るため、電子カルテシステム等の導入を促進するとともに、個人の診療情報漏えい</a:t>
            </a:r>
            <a:r>
              <a:rPr lang="ja-JP" altLang="en-US" sz="1400" dirty="0" smtClean="0">
                <a:latin typeface="+mn-ea"/>
              </a:rPr>
              <a:t>防止と業務停止リスクに備えたセキュリティ</a:t>
            </a:r>
            <a:r>
              <a:rPr lang="ja-JP" altLang="en-US" sz="1400" dirty="0">
                <a:latin typeface="+mn-ea"/>
              </a:rPr>
              <a:t>の</a:t>
            </a:r>
            <a:r>
              <a:rPr lang="ja-JP" altLang="en-US" sz="1400" dirty="0" smtClean="0">
                <a:latin typeface="+mn-ea"/>
              </a:rPr>
              <a:t>徹底を図る。</a:t>
            </a:r>
            <a:endParaRPr lang="ja-JP" altLang="en-US" sz="1400" dirty="0">
              <a:latin typeface="+mn-ea"/>
            </a:endParaRPr>
          </a:p>
          <a:p>
            <a:endParaRPr kumimoji="1" lang="en-US" altLang="ja-JP" sz="1400" b="1" dirty="0">
              <a:latin typeface="+mn-ea"/>
            </a:endParaRPr>
          </a:p>
          <a:p>
            <a:r>
              <a:rPr kumimoji="1" lang="ja-JP" altLang="en-US" sz="1400" b="1" dirty="0" smtClean="0">
                <a:latin typeface="+mn-ea"/>
              </a:rPr>
              <a:t>２　情報通信技術（</a:t>
            </a:r>
            <a:r>
              <a:rPr kumimoji="1" lang="en-US" altLang="ja-JP" sz="1400" b="1" dirty="0" smtClean="0">
                <a:latin typeface="+mn-ea"/>
              </a:rPr>
              <a:t>ICT</a:t>
            </a:r>
            <a:r>
              <a:rPr kumimoji="1" lang="ja-JP" altLang="en-US" sz="1400" b="1" dirty="0" smtClean="0">
                <a:latin typeface="+mn-ea"/>
              </a:rPr>
              <a:t>）を活用した情報共有の促進</a:t>
            </a:r>
            <a:endParaRPr kumimoji="1" lang="en-US" altLang="ja-JP" sz="1400" b="1" dirty="0" smtClean="0">
              <a:latin typeface="+mn-ea"/>
            </a:endParaRPr>
          </a:p>
          <a:p>
            <a:pPr marL="177800" indent="-177800"/>
            <a:r>
              <a:rPr lang="ja-JP" altLang="en-US" sz="1400" dirty="0">
                <a:latin typeface="+mn-ea"/>
              </a:rPr>
              <a:t>○　ＩＣＴを活用して医療機関間又は医療機関と</a:t>
            </a:r>
            <a:r>
              <a:rPr lang="ja-JP" altLang="en-US" sz="1400" dirty="0" smtClean="0">
                <a:latin typeface="+mn-ea"/>
              </a:rPr>
              <a:t>介護事業所間</a:t>
            </a:r>
            <a:r>
              <a:rPr lang="ja-JP" altLang="en-US" sz="1400" dirty="0">
                <a:latin typeface="+mn-ea"/>
              </a:rPr>
              <a:t>で診療情報等を共有するための</a:t>
            </a:r>
            <a:r>
              <a:rPr lang="ja-JP" altLang="en-US" sz="1400" dirty="0" smtClean="0">
                <a:latin typeface="+mn-ea"/>
              </a:rPr>
              <a:t>ネットワーク</a:t>
            </a:r>
            <a:r>
              <a:rPr lang="ja-JP" altLang="en-US" sz="1400" dirty="0">
                <a:latin typeface="+mn-ea"/>
              </a:rPr>
              <a:t>の構築や導入に当たっての体制の</a:t>
            </a:r>
            <a:r>
              <a:rPr lang="ja-JP" altLang="en-US" sz="1400" dirty="0" smtClean="0">
                <a:latin typeface="+mn-ea"/>
              </a:rPr>
              <a:t>整備等を支援する。</a:t>
            </a:r>
            <a:endParaRPr lang="ja-JP" altLang="en-US" sz="1400" dirty="0">
              <a:latin typeface="+mn-ea"/>
            </a:endParaRPr>
          </a:p>
          <a:p>
            <a:pPr marL="177800" indent="-177800"/>
            <a:r>
              <a:rPr lang="ja-JP" altLang="en-US" sz="1400" dirty="0">
                <a:latin typeface="+mn-ea"/>
              </a:rPr>
              <a:t>○　ネットワークへの不正侵入防止対策など患者の</a:t>
            </a:r>
            <a:r>
              <a:rPr lang="ja-JP" altLang="en-US" sz="1400" dirty="0" smtClean="0">
                <a:latin typeface="+mn-ea"/>
              </a:rPr>
              <a:t>診療</a:t>
            </a:r>
            <a:r>
              <a:rPr lang="ja-JP" altLang="en-US" sz="1400" dirty="0">
                <a:latin typeface="+mn-ea"/>
              </a:rPr>
              <a:t>情報等のセキュリティの</a:t>
            </a:r>
            <a:r>
              <a:rPr lang="ja-JP" altLang="en-US" sz="1400" dirty="0" smtClean="0">
                <a:latin typeface="+mn-ea"/>
              </a:rPr>
              <a:t>徹底を図る。</a:t>
            </a:r>
            <a:endParaRPr kumimoji="1" lang="en-US" altLang="ja-JP" sz="1400" b="1" dirty="0">
              <a:latin typeface="+mn-ea"/>
            </a:endParaRPr>
          </a:p>
          <a:p>
            <a:endParaRPr kumimoji="1" lang="en-US" altLang="ja-JP" sz="1400" b="1" dirty="0">
              <a:latin typeface="+mn-ea"/>
            </a:endParaRPr>
          </a:p>
          <a:p>
            <a:r>
              <a:rPr kumimoji="1" lang="ja-JP" altLang="en-US" sz="1400" b="1" dirty="0" smtClean="0">
                <a:latin typeface="+mn-ea"/>
              </a:rPr>
              <a:t>３　遠隔医療システムの導入促進</a:t>
            </a:r>
            <a:endParaRPr kumimoji="1" lang="en-US" altLang="ja-JP" sz="1400" b="1" dirty="0" smtClean="0">
              <a:latin typeface="+mn-ea"/>
            </a:endParaRPr>
          </a:p>
          <a:p>
            <a:pPr marL="176213" indent="-176213"/>
            <a:r>
              <a:rPr lang="ja-JP" altLang="en-US" sz="1400" dirty="0">
                <a:latin typeface="+mn-ea"/>
              </a:rPr>
              <a:t>○　遠隔医療システムの導入を促進するため、</a:t>
            </a:r>
            <a:r>
              <a:rPr lang="ja-JP" altLang="en-US" sz="1400" dirty="0" smtClean="0">
                <a:latin typeface="+mn-ea"/>
              </a:rPr>
              <a:t>医療機関</a:t>
            </a:r>
            <a:r>
              <a:rPr lang="ja-JP" altLang="en-US" sz="1400" dirty="0">
                <a:latin typeface="+mn-ea"/>
              </a:rPr>
              <a:t>等の設備整備や導入に当たっての体制</a:t>
            </a:r>
            <a:r>
              <a:rPr lang="ja-JP" altLang="en-US" sz="1400" dirty="0" smtClean="0">
                <a:latin typeface="+mn-ea"/>
              </a:rPr>
              <a:t>整備を支援する。</a:t>
            </a:r>
            <a:endParaRPr lang="ja-JP" altLang="en-US" sz="1400" dirty="0">
              <a:latin typeface="+mn-ea"/>
            </a:endParaRPr>
          </a:p>
          <a:p>
            <a:pPr marL="176213" indent="-176213"/>
            <a:r>
              <a:rPr lang="ja-JP" altLang="en-US" sz="1400" b="1" dirty="0">
                <a:latin typeface="+mn-ea"/>
              </a:rPr>
              <a:t>○</a:t>
            </a:r>
            <a:r>
              <a:rPr lang="ja-JP" altLang="en-US" sz="1400" dirty="0">
                <a:latin typeface="+mn-ea"/>
              </a:rPr>
              <a:t>　地域の医療機関が、遠隔医療システムを活用</a:t>
            </a:r>
            <a:r>
              <a:rPr lang="ja-JP" altLang="en-US" sz="1400" dirty="0" smtClean="0">
                <a:latin typeface="+mn-ea"/>
              </a:rPr>
              <a:t>して専門医</a:t>
            </a:r>
            <a:r>
              <a:rPr lang="ja-JP" altLang="en-US" sz="1400" dirty="0">
                <a:latin typeface="+mn-ea"/>
              </a:rPr>
              <a:t>から必要な支援を受けることができるよう</a:t>
            </a:r>
            <a:r>
              <a:rPr lang="ja-JP" altLang="en-US" sz="1400" dirty="0" smtClean="0">
                <a:latin typeface="+mn-ea"/>
              </a:rPr>
              <a:t>、診療</a:t>
            </a:r>
            <a:r>
              <a:rPr lang="ja-JP" altLang="en-US" sz="1400" dirty="0">
                <a:latin typeface="+mn-ea"/>
              </a:rPr>
              <a:t>支援を行う医療機関の取組を</a:t>
            </a:r>
            <a:r>
              <a:rPr lang="ja-JP" altLang="en-US" sz="1400" dirty="0" smtClean="0">
                <a:latin typeface="+mn-ea"/>
              </a:rPr>
              <a:t>支援する。</a:t>
            </a:r>
            <a:endParaRPr lang="ja-JP" altLang="en-US" sz="1400" dirty="0">
              <a:latin typeface="+mn-ea"/>
            </a:endParaRPr>
          </a:p>
          <a:p>
            <a:endParaRPr kumimoji="1" lang="en-US" altLang="ja-JP" sz="1400" b="1" dirty="0" smtClean="0">
              <a:latin typeface="+mn-ea"/>
            </a:endParaRPr>
          </a:p>
          <a:p>
            <a:r>
              <a:rPr kumimoji="1" lang="ja-JP" altLang="en-US" sz="1400" b="1" dirty="0" smtClean="0">
                <a:latin typeface="+mn-ea"/>
              </a:rPr>
              <a:t>４　医療情報システムの充実</a:t>
            </a:r>
            <a:endParaRPr kumimoji="1" lang="en-US" altLang="ja-JP" sz="1400" b="1" dirty="0" smtClean="0">
              <a:latin typeface="+mn-ea"/>
            </a:endParaRPr>
          </a:p>
          <a:p>
            <a:pPr marL="177800" indent="-177800"/>
            <a:r>
              <a:rPr lang="ja-JP" altLang="en-US" sz="1400" dirty="0">
                <a:latin typeface="+mn-ea"/>
              </a:rPr>
              <a:t>○　北海道救急医療・広域災害システムの検索画面</a:t>
            </a:r>
            <a:r>
              <a:rPr lang="ja-JP" altLang="en-US" sz="1400" dirty="0" smtClean="0">
                <a:latin typeface="+mn-ea"/>
              </a:rPr>
              <a:t>や内容の充実を図る。</a:t>
            </a:r>
            <a:endParaRPr lang="ja-JP" altLang="en-US" sz="1400" dirty="0">
              <a:latin typeface="+mn-ea"/>
            </a:endParaRPr>
          </a:p>
          <a:p>
            <a:pPr marL="177800" indent="-177800"/>
            <a:r>
              <a:rPr lang="ja-JP" altLang="en-US" sz="1400" dirty="0">
                <a:latin typeface="+mn-ea"/>
              </a:rPr>
              <a:t>○　周産期医療に係るスムーズな救急搬送体制を</a:t>
            </a:r>
            <a:r>
              <a:rPr lang="ja-JP" altLang="en-US" sz="1400" dirty="0" smtClean="0">
                <a:latin typeface="+mn-ea"/>
              </a:rPr>
              <a:t>確保する</a:t>
            </a:r>
            <a:r>
              <a:rPr lang="ja-JP" altLang="en-US" sz="1400" dirty="0">
                <a:latin typeface="+mn-ea"/>
              </a:rPr>
              <a:t>ため、「北海道周産期救急情報システム」や</a:t>
            </a:r>
            <a:r>
              <a:rPr lang="ja-JP" altLang="en-US" sz="1400" dirty="0" smtClean="0">
                <a:latin typeface="+mn-ea"/>
              </a:rPr>
              <a:t>救急</a:t>
            </a:r>
            <a:r>
              <a:rPr lang="ja-JP" altLang="en-US" sz="1400" dirty="0">
                <a:latin typeface="+mn-ea"/>
              </a:rPr>
              <a:t>搬送コーディネーター</a:t>
            </a:r>
            <a:r>
              <a:rPr lang="ja-JP" altLang="en-US" sz="1400" dirty="0" smtClean="0">
                <a:latin typeface="+mn-ea"/>
              </a:rPr>
              <a:t>等の活用を図る。</a:t>
            </a:r>
            <a:endParaRPr kumimoji="1" lang="en-US" altLang="ja-JP" sz="1400" b="1" dirty="0">
              <a:latin typeface="+mn-ea"/>
            </a:endParaRPr>
          </a:p>
        </p:txBody>
      </p:sp>
      <p:sp>
        <p:nvSpPr>
          <p:cNvPr id="11"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6</a:t>
            </a:fld>
            <a:endParaRPr kumimoji="1" lang="ja-JP" altLang="en-US" dirty="0"/>
          </a:p>
        </p:txBody>
      </p:sp>
    </p:spTree>
    <p:extLst>
      <p:ext uri="{BB962C8B-B14F-4D97-AF65-F5344CB8AC3E}">
        <p14:creationId xmlns:p14="http://schemas.microsoft.com/office/powerpoint/2010/main" val="3627612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384995"/>
          </a:xfrm>
          <a:prstGeom prst="rect">
            <a:avLst/>
          </a:prstGeom>
          <a:noFill/>
        </p:spPr>
        <p:txBody>
          <a:bodyPr wrap="square" rtlCol="0">
            <a:spAutoFit/>
          </a:bodyPr>
          <a:lstStyle/>
          <a:p>
            <a:pPr algn="ctr"/>
            <a:r>
              <a:rPr kumimoji="1" lang="ja-JP" altLang="en-US" sz="2800" b="1" dirty="0" smtClean="0"/>
              <a:t>第６章</a:t>
            </a:r>
            <a:endParaRPr kumimoji="1" lang="en-US" altLang="ja-JP" sz="2800" b="1" dirty="0" smtClean="0"/>
          </a:p>
          <a:p>
            <a:pPr algn="ctr"/>
            <a:endParaRPr kumimoji="1" lang="en-US" altLang="ja-JP" sz="2800" b="1" dirty="0"/>
          </a:p>
          <a:p>
            <a:pPr algn="ctr"/>
            <a:r>
              <a:rPr kumimoji="1" lang="ja-JP" altLang="en-US" sz="2800" b="1" dirty="0" smtClean="0"/>
              <a:t>医師の確保</a:t>
            </a:r>
            <a:endParaRPr kumimoji="1" lang="ja-JP" altLang="en-US" sz="28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7</a:t>
            </a:fld>
            <a:endParaRPr kumimoji="1" lang="ja-JP" altLang="en-US"/>
          </a:p>
        </p:txBody>
      </p:sp>
    </p:spTree>
    <p:extLst>
      <p:ext uri="{BB962C8B-B14F-4D97-AF65-F5344CB8AC3E}">
        <p14:creationId xmlns:p14="http://schemas.microsoft.com/office/powerpoint/2010/main" val="810567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第６章　医師の確保</a:t>
            </a:r>
            <a:endParaRPr kumimoji="1" lang="ja-JP" altLang="en-US" b="1" dirty="0">
              <a:solidFill>
                <a:schemeClr val="bg1"/>
              </a:solidFill>
            </a:endParaRPr>
          </a:p>
        </p:txBody>
      </p:sp>
      <p:sp>
        <p:nvSpPr>
          <p:cNvPr id="12" name="テキスト ボックス 11"/>
          <p:cNvSpPr txBox="1"/>
          <p:nvPr/>
        </p:nvSpPr>
        <p:spPr>
          <a:xfrm>
            <a:off x="0" y="1810177"/>
            <a:ext cx="486347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第３節　医師偏在指標　</a:t>
            </a:r>
            <a:endParaRPr kumimoji="1" lang="ja-JP" altLang="en-US" sz="1400" b="1" dirty="0"/>
          </a:p>
        </p:txBody>
      </p:sp>
      <p:sp>
        <p:nvSpPr>
          <p:cNvPr id="13" name="テキスト ボックス 12"/>
          <p:cNvSpPr txBox="1"/>
          <p:nvPr/>
        </p:nvSpPr>
        <p:spPr>
          <a:xfrm>
            <a:off x="0" y="2109400"/>
            <a:ext cx="4863470" cy="1169551"/>
          </a:xfrm>
          <a:prstGeom prst="rect">
            <a:avLst/>
          </a:prstGeom>
          <a:noFill/>
        </p:spPr>
        <p:txBody>
          <a:bodyPr wrap="square" rtlCol="0">
            <a:spAutoFit/>
          </a:bodyPr>
          <a:lstStyle/>
          <a:p>
            <a:r>
              <a:rPr kumimoji="1" lang="ja-JP" altLang="en-US" sz="1400" b="1" dirty="0" smtClean="0"/>
              <a:t>＜北海道・第二次医療圏ごとの医師偏在指標＞</a:t>
            </a:r>
            <a:endParaRPr kumimoji="1" lang="en-US" altLang="ja-JP" sz="1400" b="1" dirty="0" smtClean="0"/>
          </a:p>
          <a:p>
            <a:r>
              <a:rPr kumimoji="1" lang="ja-JP" altLang="en-US" sz="1400" dirty="0" smtClean="0">
                <a:latin typeface="+mn-ea"/>
              </a:rPr>
              <a:t>・　医師偏在指標は、全国ベースで医師の多寡を統一的・</a:t>
            </a:r>
            <a:endParaRPr kumimoji="1" lang="en-US" altLang="ja-JP" sz="1400" dirty="0" smtClean="0">
              <a:latin typeface="+mn-ea"/>
            </a:endParaRPr>
          </a:p>
          <a:p>
            <a:r>
              <a:rPr kumimoji="1" lang="ja-JP" altLang="en-US" sz="1400" dirty="0" smtClean="0">
                <a:latin typeface="+mn-ea"/>
              </a:rPr>
              <a:t>　客観的に比較・評価する指標。</a:t>
            </a:r>
            <a:endParaRPr kumimoji="1" lang="en-US" altLang="ja-JP" sz="1400" dirty="0" smtClean="0">
              <a:latin typeface="+mn-ea"/>
            </a:endParaRPr>
          </a:p>
          <a:p>
            <a:r>
              <a:rPr kumimoji="1" lang="ja-JP" altLang="en-US" sz="1400" dirty="0" smtClean="0">
                <a:latin typeface="+mn-ea"/>
              </a:rPr>
              <a:t>・　北海道は医師中間都道府県</a:t>
            </a:r>
            <a:r>
              <a:rPr kumimoji="1" lang="en-US" altLang="ja-JP" sz="1400" dirty="0" smtClean="0">
                <a:latin typeface="+mn-ea"/>
              </a:rPr>
              <a:t>(</a:t>
            </a:r>
            <a:r>
              <a:rPr kumimoji="1" lang="ja-JP" altLang="en-US" sz="1400" dirty="0" smtClean="0">
                <a:latin typeface="+mn-ea"/>
              </a:rPr>
              <a:t>全国</a:t>
            </a:r>
            <a:r>
              <a:rPr kumimoji="1" lang="en-US" altLang="ja-JP" sz="1400" dirty="0" smtClean="0">
                <a:latin typeface="+mn-ea"/>
              </a:rPr>
              <a:t>30</a:t>
            </a:r>
            <a:r>
              <a:rPr kumimoji="1" lang="ja-JP" altLang="en-US" sz="1400" dirty="0" smtClean="0">
                <a:latin typeface="+mn-ea"/>
              </a:rPr>
              <a:t>位</a:t>
            </a:r>
            <a:r>
              <a:rPr kumimoji="1" lang="en-US" altLang="ja-JP" sz="1400" dirty="0" smtClean="0">
                <a:latin typeface="+mn-ea"/>
              </a:rPr>
              <a:t>)</a:t>
            </a:r>
            <a:r>
              <a:rPr kumimoji="1" lang="ja-JP" altLang="en-US" sz="1400" dirty="0" smtClean="0">
                <a:latin typeface="+mn-ea"/>
              </a:rPr>
              <a:t>で、第二次医療</a:t>
            </a:r>
            <a:endParaRPr kumimoji="1" lang="en-US" altLang="ja-JP" sz="1400" dirty="0" smtClean="0">
              <a:latin typeface="+mn-ea"/>
            </a:endParaRPr>
          </a:p>
          <a:p>
            <a:r>
              <a:rPr kumimoji="1" lang="ja-JP" altLang="en-US" sz="1400" dirty="0" smtClean="0">
                <a:latin typeface="+mn-ea"/>
              </a:rPr>
              <a:t>　圏では</a:t>
            </a:r>
            <a:r>
              <a:rPr kumimoji="1" lang="en-US" altLang="ja-JP" sz="1400" dirty="0" smtClean="0">
                <a:latin typeface="+mn-ea"/>
              </a:rPr>
              <a:t>､</a:t>
            </a:r>
            <a:r>
              <a:rPr kumimoji="1" lang="ja-JP" altLang="en-US" sz="1400" dirty="0" smtClean="0">
                <a:latin typeface="+mn-ea"/>
              </a:rPr>
              <a:t>医師多数区域が２圏域</a:t>
            </a:r>
            <a:r>
              <a:rPr kumimoji="1" lang="en-US" altLang="ja-JP" sz="1400" dirty="0" smtClean="0">
                <a:latin typeface="+mn-ea"/>
              </a:rPr>
              <a:t>､</a:t>
            </a:r>
            <a:r>
              <a:rPr kumimoji="1" lang="ja-JP" altLang="en-US" sz="1400" dirty="0" smtClean="0">
                <a:latin typeface="+mn-ea"/>
              </a:rPr>
              <a:t>医師少数区域が</a:t>
            </a:r>
            <a:r>
              <a:rPr kumimoji="1" lang="en-US" altLang="ja-JP" sz="1400" dirty="0" smtClean="0">
                <a:latin typeface="+mn-ea"/>
              </a:rPr>
              <a:t>11</a:t>
            </a:r>
            <a:r>
              <a:rPr kumimoji="1" lang="ja-JP" altLang="en-US" sz="1400" dirty="0" smtClean="0">
                <a:latin typeface="+mn-ea"/>
              </a:rPr>
              <a:t>圏域。</a:t>
            </a:r>
            <a:endParaRPr kumimoji="1" lang="en-US" altLang="ja-JP" sz="1400" dirty="0" smtClean="0">
              <a:latin typeface="+mn-ea"/>
            </a:endParaRPr>
          </a:p>
        </p:txBody>
      </p:sp>
      <p:sp>
        <p:nvSpPr>
          <p:cNvPr id="17" name="テキスト ボックス 16"/>
          <p:cNvSpPr txBox="1"/>
          <p:nvPr/>
        </p:nvSpPr>
        <p:spPr>
          <a:xfrm>
            <a:off x="5042530" y="2097729"/>
            <a:ext cx="4863470" cy="1181222"/>
          </a:xfrm>
          <a:prstGeom prst="rect">
            <a:avLst/>
          </a:prstGeom>
          <a:noFill/>
        </p:spPr>
        <p:txBody>
          <a:bodyPr wrap="square" rtlCol="0">
            <a:noAutofit/>
          </a:bodyPr>
          <a:lstStyle/>
          <a:p>
            <a:r>
              <a:rPr kumimoji="1" lang="ja-JP" altLang="en-US" sz="1400" b="1" dirty="0" smtClean="0"/>
              <a:t>＜第１期北海道医師確保計画の評価＞</a:t>
            </a:r>
            <a:endParaRPr kumimoji="1" lang="en-US" altLang="ja-JP" sz="1400" b="1" dirty="0" smtClean="0"/>
          </a:p>
          <a:p>
            <a:r>
              <a:rPr kumimoji="1" lang="ja-JP" altLang="en-US" sz="1400" dirty="0" smtClean="0"/>
              <a:t>・　道の施策により医師少数区域で勤務する医師は着実に</a:t>
            </a:r>
            <a:endParaRPr kumimoji="1" lang="en-US" altLang="ja-JP" sz="1400" dirty="0" smtClean="0"/>
          </a:p>
          <a:p>
            <a:r>
              <a:rPr kumimoji="1" lang="ja-JP" altLang="en-US" sz="1400" dirty="0" smtClean="0"/>
              <a:t>　増加しており、道の施策には一定の効果があった。</a:t>
            </a:r>
            <a:endParaRPr kumimoji="1" lang="en-US" altLang="ja-JP" sz="1400" dirty="0" smtClean="0"/>
          </a:p>
          <a:p>
            <a:r>
              <a:rPr kumimoji="1" lang="ja-JP" altLang="en-US" sz="1400" dirty="0" smtClean="0"/>
              <a:t>・　一方で、第二次医療圏間の医師偏在の是正には至って</a:t>
            </a:r>
            <a:endParaRPr kumimoji="1" lang="en-US" altLang="ja-JP" sz="1400" dirty="0" smtClean="0"/>
          </a:p>
          <a:p>
            <a:r>
              <a:rPr kumimoji="1" lang="ja-JP" altLang="en-US" sz="1400" dirty="0" smtClean="0"/>
              <a:t>　おらず、引き続き、偏在の是正に取り組む必要がある。</a:t>
            </a:r>
            <a:endParaRPr kumimoji="1" lang="en-US" altLang="ja-JP" sz="1400" dirty="0" smtClean="0"/>
          </a:p>
        </p:txBody>
      </p:sp>
      <p:sp>
        <p:nvSpPr>
          <p:cNvPr id="16" name="テキスト ボックス 15"/>
          <p:cNvSpPr txBox="1"/>
          <p:nvPr/>
        </p:nvSpPr>
        <p:spPr>
          <a:xfrm>
            <a:off x="5042530" y="1810176"/>
            <a:ext cx="4863470" cy="309600"/>
          </a:xfrm>
          <a:prstGeom prst="rect">
            <a:avLst/>
          </a:prstGeom>
          <a:solidFill>
            <a:schemeClr val="accent5">
              <a:lumMod val="20000"/>
              <a:lumOff val="80000"/>
            </a:schemeClr>
          </a:solidFill>
        </p:spPr>
        <p:txBody>
          <a:bodyPr wrap="square" rtlCol="0">
            <a:noAutofit/>
          </a:bodyPr>
          <a:lstStyle/>
          <a:p>
            <a:r>
              <a:rPr kumimoji="1" lang="ja-JP" altLang="en-US" sz="1400" b="1" dirty="0" smtClean="0"/>
              <a:t>　第４節　計画の効果の測定と評価　</a:t>
            </a:r>
            <a:endParaRPr kumimoji="1" lang="ja-JP" altLang="en-US" sz="1400" b="1" dirty="0"/>
          </a:p>
        </p:txBody>
      </p:sp>
      <p:sp>
        <p:nvSpPr>
          <p:cNvPr id="18" name="テキスト ボックス 17"/>
          <p:cNvSpPr txBox="1"/>
          <p:nvPr/>
        </p:nvSpPr>
        <p:spPr>
          <a:xfrm>
            <a:off x="0" y="3391134"/>
            <a:ext cx="4837554" cy="309600"/>
          </a:xfrm>
          <a:prstGeom prst="rect">
            <a:avLst/>
          </a:prstGeom>
          <a:solidFill>
            <a:schemeClr val="accent5">
              <a:lumMod val="20000"/>
              <a:lumOff val="80000"/>
            </a:schemeClr>
          </a:solidFill>
        </p:spPr>
        <p:txBody>
          <a:bodyPr wrap="square" rtlCol="0">
            <a:noAutofit/>
          </a:bodyPr>
          <a:lstStyle/>
          <a:p>
            <a:r>
              <a:rPr kumimoji="1" lang="ja-JP" altLang="en-US" sz="1400" b="1" dirty="0" smtClean="0"/>
              <a:t>　第５節　医師確保の方針　</a:t>
            </a:r>
            <a:endParaRPr kumimoji="1" lang="ja-JP" altLang="en-US" sz="1400" b="1" dirty="0"/>
          </a:p>
        </p:txBody>
      </p:sp>
      <p:sp>
        <p:nvSpPr>
          <p:cNvPr id="19" name="テキスト ボックス 18"/>
          <p:cNvSpPr txBox="1"/>
          <p:nvPr/>
        </p:nvSpPr>
        <p:spPr>
          <a:xfrm>
            <a:off x="-1" y="3697335"/>
            <a:ext cx="4947589" cy="2007972"/>
          </a:xfrm>
          <a:prstGeom prst="rect">
            <a:avLst/>
          </a:prstGeom>
          <a:noFill/>
        </p:spPr>
        <p:txBody>
          <a:bodyPr wrap="square" rtlCol="0">
            <a:noAutofit/>
          </a:bodyPr>
          <a:lstStyle/>
          <a:p>
            <a:r>
              <a:rPr kumimoji="1" lang="ja-JP" altLang="en-US" sz="1400" b="1" dirty="0" smtClean="0"/>
              <a:t>＜北海道全体の医師確保の方針＞</a:t>
            </a:r>
            <a:endParaRPr kumimoji="1" lang="en-US" altLang="ja-JP" sz="1400" b="1" dirty="0" smtClean="0"/>
          </a:p>
          <a:p>
            <a:r>
              <a:rPr kumimoji="1" lang="ja-JP" altLang="en-US" sz="1400" dirty="0" smtClean="0"/>
              <a:t>・　北海道全体の医師数は、現状の水準を維持する。</a:t>
            </a:r>
            <a:endParaRPr kumimoji="1" lang="en-US" altLang="ja-JP" sz="1400" dirty="0" smtClean="0"/>
          </a:p>
          <a:p>
            <a:r>
              <a:rPr kumimoji="1" lang="ja-JP" altLang="en-US" sz="1400" b="1" dirty="0" smtClean="0"/>
              <a:t>＜第二次医療圏ごとの医師確保の方針＞</a:t>
            </a:r>
            <a:endParaRPr kumimoji="1" lang="en-US" altLang="ja-JP" sz="1400" b="1" dirty="0" smtClean="0"/>
          </a:p>
          <a:p>
            <a:r>
              <a:rPr kumimoji="1" lang="ja-JP" altLang="en-US" sz="1400" dirty="0" smtClean="0"/>
              <a:t>・　医師少数区域については</a:t>
            </a:r>
            <a:r>
              <a:rPr kumimoji="1" lang="ja-JP" altLang="en-US" sz="1400" dirty="0"/>
              <a:t>、医師少数区域</a:t>
            </a:r>
            <a:r>
              <a:rPr kumimoji="1" lang="ja-JP" altLang="en-US" sz="1400" dirty="0" smtClean="0"/>
              <a:t>から脱する</a:t>
            </a:r>
            <a:r>
              <a:rPr kumimoji="1" lang="ja-JP" altLang="en-US" sz="1400" dirty="0" err="1" smtClean="0"/>
              <a:t>こ</a:t>
            </a:r>
            <a:endParaRPr kumimoji="1" lang="en-US" altLang="ja-JP" sz="1400" dirty="0" smtClean="0"/>
          </a:p>
          <a:p>
            <a:r>
              <a:rPr kumimoji="1" lang="ja-JP" altLang="en-US" sz="1400" dirty="0" smtClean="0"/>
              <a:t>　とを目指し、医師多数区域からの確保を基本とし、現状</a:t>
            </a:r>
            <a:endParaRPr kumimoji="1" lang="en-US" altLang="ja-JP" sz="1400" dirty="0" smtClean="0"/>
          </a:p>
          <a:p>
            <a:r>
              <a:rPr kumimoji="1" lang="ja-JP" altLang="en-US" sz="1400" dirty="0" smtClean="0"/>
              <a:t>　の医師数を増加させる。</a:t>
            </a:r>
            <a:endParaRPr kumimoji="1" lang="en-US" altLang="ja-JP" sz="1400" dirty="0" smtClean="0"/>
          </a:p>
          <a:p>
            <a:r>
              <a:rPr kumimoji="1" lang="ja-JP" altLang="en-US" sz="1400" dirty="0" smtClean="0"/>
              <a:t>・　医師中間区域については、必要に応じ医師確保を行う</a:t>
            </a:r>
            <a:r>
              <a:rPr kumimoji="1" lang="en-US" altLang="ja-JP" sz="1400" dirty="0" smtClean="0"/>
              <a:t>｡</a:t>
            </a:r>
          </a:p>
          <a:p>
            <a:r>
              <a:rPr kumimoji="1" lang="ja-JP" altLang="en-US" sz="1400" dirty="0" smtClean="0"/>
              <a:t>・　医師多数区域については、他区域からの医師確保は行</a:t>
            </a:r>
            <a:endParaRPr kumimoji="1" lang="en-US" altLang="ja-JP" sz="1400" dirty="0" smtClean="0"/>
          </a:p>
          <a:p>
            <a:r>
              <a:rPr kumimoji="1" lang="ja-JP" altLang="en-US" sz="1400" dirty="0" smtClean="0"/>
              <a:t>　わず、医師少数区域への重点的な医師派遣を行う。</a:t>
            </a:r>
            <a:endParaRPr kumimoji="1" lang="ja-JP" altLang="en-US" sz="1400" dirty="0"/>
          </a:p>
        </p:txBody>
      </p:sp>
      <p:grpSp>
        <p:nvGrpSpPr>
          <p:cNvPr id="51" name="グループ化 50"/>
          <p:cNvGrpSpPr/>
          <p:nvPr/>
        </p:nvGrpSpPr>
        <p:grpSpPr>
          <a:xfrm>
            <a:off x="0" y="455699"/>
            <a:ext cx="4862394" cy="1261884"/>
            <a:chOff x="-2" y="476930"/>
            <a:chExt cx="5045826" cy="1261884"/>
          </a:xfrm>
          <a:noFill/>
        </p:grpSpPr>
        <p:sp>
          <p:nvSpPr>
            <p:cNvPr id="9" name="テキスト ボックス 8"/>
            <p:cNvSpPr txBox="1"/>
            <p:nvPr/>
          </p:nvSpPr>
          <p:spPr>
            <a:xfrm>
              <a:off x="-2" y="476930"/>
              <a:ext cx="5045825"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　基本的事項　</a:t>
              </a:r>
              <a:endParaRPr kumimoji="1" lang="ja-JP" altLang="en-US" sz="1400" b="1" dirty="0"/>
            </a:p>
          </p:txBody>
        </p:sp>
        <p:sp>
          <p:nvSpPr>
            <p:cNvPr id="23" name="テキスト ボックス 22"/>
            <p:cNvSpPr txBox="1"/>
            <p:nvPr/>
          </p:nvSpPr>
          <p:spPr>
            <a:xfrm>
              <a:off x="-1" y="784707"/>
              <a:ext cx="5045825" cy="954107"/>
            </a:xfrm>
            <a:prstGeom prst="rect">
              <a:avLst/>
            </a:prstGeom>
            <a:grpFill/>
          </p:spPr>
          <p:txBody>
            <a:bodyPr wrap="square" rtlCol="0">
              <a:spAutoFit/>
            </a:bodyPr>
            <a:lstStyle/>
            <a:p>
              <a:r>
                <a:rPr kumimoji="1" lang="ja-JP" altLang="en-US" sz="1400" b="1" dirty="0" smtClean="0"/>
                <a:t>＜計画策定の趣旨と道の目指す姿＞</a:t>
              </a:r>
              <a:endParaRPr kumimoji="1" lang="en-US" altLang="ja-JP" sz="1400" b="1" dirty="0" smtClean="0"/>
            </a:p>
            <a:p>
              <a:r>
                <a:rPr kumimoji="1" lang="ja-JP" altLang="en-US" sz="1400" dirty="0" smtClean="0">
                  <a:latin typeface="+mn-ea"/>
                </a:rPr>
                <a:t>・　本道は依然として都市部に医師が集中している傾向に</a:t>
              </a:r>
              <a:endParaRPr kumimoji="1" lang="en-US" altLang="ja-JP" sz="1400" dirty="0" smtClean="0">
                <a:latin typeface="+mn-ea"/>
              </a:endParaRPr>
            </a:p>
            <a:p>
              <a:r>
                <a:rPr kumimoji="1" lang="ja-JP" altLang="en-US" sz="1400" dirty="0" smtClean="0">
                  <a:latin typeface="+mn-ea"/>
                </a:rPr>
                <a:t>　あることから、北海道全体の医師の確保と令和</a:t>
              </a:r>
              <a:r>
                <a:rPr kumimoji="1" lang="en-US" altLang="ja-JP" sz="1400" dirty="0" smtClean="0">
                  <a:latin typeface="+mn-ea"/>
                </a:rPr>
                <a:t>18</a:t>
              </a:r>
              <a:r>
                <a:rPr kumimoji="1" lang="ja-JP" altLang="en-US" sz="1400" dirty="0" smtClean="0">
                  <a:latin typeface="+mn-ea"/>
                </a:rPr>
                <a:t>年度</a:t>
              </a:r>
              <a:endParaRPr kumimoji="1" lang="en-US" altLang="ja-JP" sz="1400" dirty="0" smtClean="0">
                <a:latin typeface="+mn-ea"/>
              </a:endParaRPr>
            </a:p>
            <a:p>
              <a:r>
                <a:rPr kumimoji="1" lang="ja-JP" altLang="en-US" sz="1400" dirty="0" smtClean="0">
                  <a:latin typeface="+mn-ea"/>
                </a:rPr>
                <a:t>　（</a:t>
              </a:r>
              <a:r>
                <a:rPr kumimoji="1" lang="en-US" altLang="ja-JP" sz="1400" dirty="0" smtClean="0">
                  <a:latin typeface="+mn-ea"/>
                </a:rPr>
                <a:t>2036</a:t>
              </a:r>
              <a:r>
                <a:rPr kumimoji="1" lang="ja-JP" altLang="en-US" sz="1400" dirty="0" smtClean="0">
                  <a:latin typeface="+mn-ea"/>
                </a:rPr>
                <a:t>年度</a:t>
              </a:r>
              <a:r>
                <a:rPr kumimoji="1" lang="en-US" altLang="ja-JP" sz="1400" dirty="0" smtClean="0">
                  <a:latin typeface="+mn-ea"/>
                </a:rPr>
                <a:t>)</a:t>
              </a:r>
              <a:r>
                <a:rPr kumimoji="1" lang="ja-JP" altLang="en-US" sz="1400" dirty="0" err="1" smtClean="0">
                  <a:latin typeface="+mn-ea"/>
                </a:rPr>
                <a:t>までの</a:t>
              </a:r>
              <a:r>
                <a:rPr kumimoji="1" lang="ja-JP" altLang="en-US" sz="1400" dirty="0" smtClean="0">
                  <a:latin typeface="+mn-ea"/>
                </a:rPr>
                <a:t>医師の地域偏在是正を目指す。</a:t>
              </a:r>
              <a:r>
                <a:rPr kumimoji="1" lang="en-US" altLang="ja-JP" sz="1400" dirty="0" smtClean="0">
                  <a:latin typeface="+mn-ea"/>
                </a:rPr>
                <a:t> </a:t>
              </a:r>
            </a:p>
          </p:txBody>
        </p:sp>
      </p:grpSp>
      <p:pic>
        <p:nvPicPr>
          <p:cNvPr id="28" name="図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94" y="5797666"/>
            <a:ext cx="4744059" cy="9694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042530" y="4793540"/>
            <a:ext cx="4871556" cy="2002401"/>
            <a:chOff x="45858" y="3325416"/>
            <a:chExt cx="5066284" cy="2031810"/>
          </a:xfrm>
        </p:grpSpPr>
        <p:graphicFrame>
          <p:nvGraphicFramePr>
            <p:cNvPr id="29" name="グラフ 28"/>
            <p:cNvGraphicFramePr>
              <a:graphicFrameLocks/>
            </p:cNvGraphicFramePr>
            <p:nvPr>
              <p:extLst/>
            </p:nvPr>
          </p:nvGraphicFramePr>
          <p:xfrm>
            <a:off x="45858" y="3325416"/>
            <a:ext cx="4966184" cy="2003023"/>
          </p:xfrm>
          <a:graphic>
            <a:graphicData uri="http://schemas.openxmlformats.org/drawingml/2006/chart">
              <c:chart xmlns:c="http://schemas.openxmlformats.org/drawingml/2006/chart" xmlns:r="http://schemas.openxmlformats.org/officeDocument/2006/relationships" r:id="rId3"/>
            </a:graphicData>
          </a:graphic>
        </p:graphicFrame>
        <p:sp>
          <p:nvSpPr>
            <p:cNvPr id="3" name="角丸四角形 2"/>
            <p:cNvSpPr/>
            <p:nvPr/>
          </p:nvSpPr>
          <p:spPr>
            <a:xfrm>
              <a:off x="1135011" y="4614333"/>
              <a:ext cx="177800" cy="635000"/>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4624294" y="4614333"/>
              <a:ext cx="14393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3659720" y="4605865"/>
              <a:ext cx="14495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2696019" y="4613608"/>
              <a:ext cx="141085"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4430770" y="4610099"/>
              <a:ext cx="14495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4048237" y="4610099"/>
              <a:ext cx="14495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3856972" y="4605865"/>
              <a:ext cx="14495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731882" y="4605864"/>
              <a:ext cx="141522" cy="42040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958058" y="4614331"/>
              <a:ext cx="141522" cy="42040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3274815" y="4614331"/>
              <a:ext cx="141522" cy="42040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2119924" y="4618316"/>
              <a:ext cx="141522" cy="42040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2883138" y="4609375"/>
              <a:ext cx="148097" cy="52877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1343142" y="4613608"/>
              <a:ext cx="141085" cy="32173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2908792" y="5196146"/>
              <a:ext cx="254799" cy="10637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3127688" y="5146612"/>
              <a:ext cx="1984454" cy="210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dirty="0" smtClean="0">
                  <a:solidFill>
                    <a:schemeClr val="tx1"/>
                  </a:solidFill>
                </a:rPr>
                <a:t>医師多数区域　　　　医師少数区域</a:t>
              </a:r>
              <a:endParaRPr lang="ja-JP" sz="800" dirty="0">
                <a:solidFill>
                  <a:schemeClr val="tx1"/>
                </a:solidFill>
              </a:endParaRPr>
            </a:p>
          </p:txBody>
        </p:sp>
        <p:sp>
          <p:nvSpPr>
            <p:cNvPr id="46" name="角丸四角形 45"/>
            <p:cNvSpPr/>
            <p:nvPr/>
          </p:nvSpPr>
          <p:spPr>
            <a:xfrm>
              <a:off x="4004642" y="5191740"/>
              <a:ext cx="254799" cy="10637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p:cNvSpPr txBox="1"/>
          <p:nvPr/>
        </p:nvSpPr>
        <p:spPr>
          <a:xfrm>
            <a:off x="5042530" y="3387465"/>
            <a:ext cx="4863470" cy="307638"/>
          </a:xfrm>
          <a:prstGeom prst="rect">
            <a:avLst/>
          </a:prstGeom>
          <a:solidFill>
            <a:schemeClr val="accent5">
              <a:lumMod val="20000"/>
              <a:lumOff val="80000"/>
            </a:schemeClr>
          </a:solidFill>
        </p:spPr>
        <p:txBody>
          <a:bodyPr wrap="square" rtlCol="0">
            <a:spAutoFit/>
          </a:bodyPr>
          <a:lstStyle/>
          <a:p>
            <a:r>
              <a:rPr kumimoji="1" lang="ja-JP" altLang="en-US" sz="1400" b="1" dirty="0" smtClean="0"/>
              <a:t>　第６節　目標医師数　</a:t>
            </a:r>
            <a:endParaRPr kumimoji="1" lang="ja-JP" altLang="en-US" sz="1400" b="1" dirty="0"/>
          </a:p>
        </p:txBody>
      </p:sp>
      <p:sp>
        <p:nvSpPr>
          <p:cNvPr id="54" name="テキスト ボックス 53"/>
          <p:cNvSpPr txBox="1"/>
          <p:nvPr/>
        </p:nvSpPr>
        <p:spPr>
          <a:xfrm>
            <a:off x="5042530" y="3695102"/>
            <a:ext cx="4863470" cy="957151"/>
          </a:xfrm>
          <a:prstGeom prst="rect">
            <a:avLst/>
          </a:prstGeom>
          <a:noFill/>
        </p:spPr>
        <p:txBody>
          <a:bodyPr wrap="square" rtlCol="0">
            <a:noAutofit/>
          </a:bodyPr>
          <a:lstStyle/>
          <a:p>
            <a:r>
              <a:rPr kumimoji="1" lang="ja-JP" altLang="en-US" sz="1400" b="1" dirty="0" smtClean="0"/>
              <a:t>＜北海道・第二次医療圏ごとの目標医師数＞</a:t>
            </a:r>
            <a:endParaRPr kumimoji="1" lang="en-US" altLang="ja-JP" sz="1400" b="1" dirty="0" smtClean="0"/>
          </a:p>
          <a:p>
            <a:r>
              <a:rPr kumimoji="1" lang="ja-JP" altLang="en-US" sz="1400" dirty="0" smtClean="0"/>
              <a:t>・　北海道全体は</a:t>
            </a:r>
            <a:r>
              <a:rPr kumimoji="1" lang="en-US" altLang="ja-JP" sz="1400" dirty="0" smtClean="0"/>
              <a:t>､</a:t>
            </a:r>
            <a:r>
              <a:rPr kumimoji="1" lang="ja-JP" altLang="en-US" sz="1400" dirty="0" smtClean="0"/>
              <a:t>計画策定時医師数を目標医師数とする</a:t>
            </a:r>
            <a:r>
              <a:rPr kumimoji="1" lang="en-US" altLang="ja-JP" sz="1400" dirty="0" smtClean="0"/>
              <a:t>｡</a:t>
            </a:r>
          </a:p>
          <a:p>
            <a:r>
              <a:rPr kumimoji="1" lang="ja-JP" altLang="en-US" sz="1400" dirty="0" smtClean="0"/>
              <a:t>・　医師少数区域は、医師少数区域から脱するために必要</a:t>
            </a:r>
            <a:endParaRPr kumimoji="1" lang="en-US" altLang="ja-JP" sz="1400" dirty="0" smtClean="0"/>
          </a:p>
          <a:p>
            <a:r>
              <a:rPr kumimoji="1" lang="ja-JP" altLang="en-US" sz="1400" dirty="0" smtClean="0"/>
              <a:t>　な医師数を目標医師数とする。</a:t>
            </a:r>
            <a:endParaRPr kumimoji="1" lang="ja-JP" altLang="en-US" sz="1400" dirty="0"/>
          </a:p>
        </p:txBody>
      </p:sp>
      <p:sp>
        <p:nvSpPr>
          <p:cNvPr id="14" name="テキスト ボックス 13"/>
          <p:cNvSpPr txBox="1"/>
          <p:nvPr/>
        </p:nvSpPr>
        <p:spPr>
          <a:xfrm>
            <a:off x="5042530" y="460894"/>
            <a:ext cx="4871556" cy="309600"/>
          </a:xfrm>
          <a:prstGeom prst="rect">
            <a:avLst/>
          </a:prstGeom>
          <a:solidFill>
            <a:schemeClr val="accent5">
              <a:lumMod val="20000"/>
              <a:lumOff val="80000"/>
            </a:schemeClr>
          </a:solidFill>
        </p:spPr>
        <p:txBody>
          <a:bodyPr wrap="square" rtlCol="0">
            <a:noAutofit/>
          </a:bodyPr>
          <a:lstStyle/>
          <a:p>
            <a:r>
              <a:rPr kumimoji="1" lang="ja-JP" altLang="en-US" sz="1400" b="1" dirty="0" smtClean="0"/>
              <a:t>　第２節　北海道の医師数等の現状</a:t>
            </a:r>
            <a:endParaRPr kumimoji="1" lang="ja-JP" altLang="en-US" sz="1400" b="1" dirty="0"/>
          </a:p>
        </p:txBody>
      </p:sp>
      <p:sp>
        <p:nvSpPr>
          <p:cNvPr id="15" name="テキスト ボックス 14"/>
          <p:cNvSpPr txBox="1"/>
          <p:nvPr/>
        </p:nvSpPr>
        <p:spPr>
          <a:xfrm>
            <a:off x="5048957" y="776039"/>
            <a:ext cx="4863396" cy="919075"/>
          </a:xfrm>
          <a:prstGeom prst="rect">
            <a:avLst/>
          </a:prstGeom>
          <a:noFill/>
        </p:spPr>
        <p:txBody>
          <a:bodyPr wrap="square" rtlCol="0">
            <a:noAutofit/>
          </a:bodyPr>
          <a:lstStyle/>
          <a:p>
            <a:r>
              <a:rPr kumimoji="1" lang="ja-JP" altLang="en-US" sz="1400" b="1" dirty="0" smtClean="0"/>
              <a:t>＜北海道・第二次医療圏ごとの医師数の状況＞</a:t>
            </a:r>
            <a:endParaRPr kumimoji="1" lang="en-US" altLang="ja-JP" sz="1400" b="1" dirty="0" smtClean="0"/>
          </a:p>
          <a:p>
            <a:r>
              <a:rPr kumimoji="1" lang="ja-JP" altLang="en-US" sz="1400" dirty="0" smtClean="0"/>
              <a:t>・　本道</a:t>
            </a:r>
            <a:r>
              <a:rPr kumimoji="1" lang="ja-JP" altLang="en-US" sz="1400" dirty="0"/>
              <a:t>における医師</a:t>
            </a:r>
            <a:r>
              <a:rPr kumimoji="1" lang="ja-JP" altLang="en-US" sz="1400" dirty="0" smtClean="0"/>
              <a:t>数は年々増加しており、人口</a:t>
            </a:r>
            <a:r>
              <a:rPr kumimoji="1" lang="en-US" altLang="ja-JP" sz="1400" dirty="0" smtClean="0">
                <a:latin typeface="+mn-ea"/>
              </a:rPr>
              <a:t>10</a:t>
            </a:r>
            <a:r>
              <a:rPr kumimoji="1" lang="ja-JP" altLang="en-US" sz="1400" dirty="0" smtClean="0"/>
              <a:t>万人</a:t>
            </a:r>
            <a:endParaRPr kumimoji="1" lang="en-US" altLang="ja-JP" sz="1400" dirty="0" smtClean="0"/>
          </a:p>
          <a:p>
            <a:r>
              <a:rPr kumimoji="1" lang="ja-JP" altLang="en-US" sz="1400" dirty="0" smtClean="0"/>
              <a:t>　当たり医師数では全国平均に近い水準となっているもの</a:t>
            </a:r>
            <a:endParaRPr kumimoji="1" lang="en-US" altLang="ja-JP" sz="1400" dirty="0" smtClean="0"/>
          </a:p>
          <a:p>
            <a:r>
              <a:rPr kumimoji="1" lang="ja-JP" altLang="en-US" sz="1400" dirty="0" smtClean="0"/>
              <a:t>　の、第二次医療圏間の医師の偏在が著しい。</a:t>
            </a:r>
            <a:endParaRPr kumimoji="1" lang="en-US" altLang="ja-JP" sz="1400" dirty="0" smtClean="0"/>
          </a:p>
          <a:p>
            <a:endParaRPr kumimoji="1" lang="en-US" altLang="ja-JP" sz="1400" dirty="0" smtClean="0"/>
          </a:p>
        </p:txBody>
      </p:sp>
      <p:sp>
        <p:nvSpPr>
          <p:cNvPr id="47" name="正方形/長方形 46"/>
          <p:cNvSpPr/>
          <p:nvPr/>
        </p:nvSpPr>
        <p:spPr>
          <a:xfrm>
            <a:off x="21403" y="455700"/>
            <a:ext cx="4828817" cy="5249607"/>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5049620" y="445484"/>
            <a:ext cx="4828817" cy="4239542"/>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397495" y="22645"/>
            <a:ext cx="3476983"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第２期北海道医師確保計画</a:t>
            </a:r>
            <a:endParaRPr kumimoji="1" lang="ja-JP" altLang="en-US" sz="1400" b="1" dirty="0"/>
          </a:p>
        </p:txBody>
      </p:sp>
      <p:sp>
        <p:nvSpPr>
          <p:cNvPr id="50"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8</a:t>
            </a:fld>
            <a:endParaRPr kumimoji="1" lang="ja-JP" altLang="en-US" dirty="0"/>
          </a:p>
        </p:txBody>
      </p:sp>
    </p:spTree>
    <p:extLst>
      <p:ext uri="{BB962C8B-B14F-4D97-AF65-F5344CB8AC3E}">
        <p14:creationId xmlns:p14="http://schemas.microsoft.com/office/powerpoint/2010/main" val="3622100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2591</TotalTime>
  <Words>7200</Words>
  <Application>Microsoft Office PowerPoint</Application>
  <PresentationFormat>A4 210 x 297 mm</PresentationFormat>
  <Paragraphs>689</Paragraphs>
  <Slides>21</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30" baseType="lpstr">
      <vt:lpstr>ＭＳ Ｐゴシック</vt:lpstr>
      <vt:lpstr>メイリオ</vt:lpstr>
      <vt:lpstr>游ゴシック</vt:lpstr>
      <vt:lpstr>游ゴシック Light</vt:lpstr>
      <vt:lpstr>Arial</vt:lpstr>
      <vt:lpstr>Calibri</vt:lpstr>
      <vt:lpstr>Calibri Light</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森＿潤也（地域医療係）</dc:creator>
  <cp:lastModifiedBy>user</cp:lastModifiedBy>
  <cp:revision>130</cp:revision>
  <cp:lastPrinted>2023-12-26T05:15:35Z</cp:lastPrinted>
  <dcterms:created xsi:type="dcterms:W3CDTF">2023-10-27T05:20:07Z</dcterms:created>
  <dcterms:modified xsi:type="dcterms:W3CDTF">2023-12-28T02:17:14Z</dcterms:modified>
</cp:coreProperties>
</file>